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8" y="280542"/>
            <a:ext cx="1218844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8929" y="1201928"/>
            <a:ext cx="459422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307" y="166115"/>
            <a:ext cx="1024128" cy="679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7515" y="164719"/>
            <a:ext cx="723696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156" y="1254799"/>
            <a:ext cx="11003686" cy="3421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3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0.jpeg"/><Relationship Id="rId10" Type="http://schemas.openxmlformats.org/officeDocument/2006/relationships/image" Target="../media/image46.jpeg"/><Relationship Id="rId4" Type="http://schemas.openxmlformats.org/officeDocument/2006/relationships/image" Target="../media/image34.pn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vsouzesdetstvom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78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hyperlink" Target="mailto:OSkorolupova@prosv.ru" TargetMode="External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lbz.ru/video/" TargetMode="External"/><Relationship Id="rId3" Type="http://schemas.openxmlformats.org/officeDocument/2006/relationships/image" Target="../media/image34.png"/><Relationship Id="rId7" Type="http://schemas.openxmlformats.org/officeDocument/2006/relationships/hyperlink" Target="mailto:TSaveleva@prosv.r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Moroz@prosv.ru" TargetMode="External"/><Relationship Id="rId11" Type="http://schemas.openxmlformats.org/officeDocument/2006/relationships/hyperlink" Target="https://uchitel.club/events/" TargetMode="External"/><Relationship Id="rId5" Type="http://schemas.openxmlformats.org/officeDocument/2006/relationships/hyperlink" Target="https://shop.prosv.ru/" TargetMode="External"/><Relationship Id="rId10" Type="http://schemas.openxmlformats.org/officeDocument/2006/relationships/image" Target="../media/image83.jpeg"/><Relationship Id="rId4" Type="http://schemas.openxmlformats.org/officeDocument/2006/relationships/image" Target="../media/image81.jpe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10" Type="http://schemas.openxmlformats.org/officeDocument/2006/relationships/image" Target="../media/image46.jpeg"/><Relationship Id="rId4" Type="http://schemas.openxmlformats.org/officeDocument/2006/relationships/image" Target="../media/image35.jpe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10" Type="http://schemas.openxmlformats.org/officeDocument/2006/relationships/image" Target="../media/image51.jpeg"/><Relationship Id="rId4" Type="http://schemas.openxmlformats.org/officeDocument/2006/relationships/image" Target="../media/image35.jpe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684" y="239268"/>
              <a:ext cx="1194816" cy="7924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387" y="1940814"/>
            <a:ext cx="6545580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3350" b="1" dirty="0">
                <a:solidFill>
                  <a:srgbClr val="FFFFFF"/>
                </a:solidFill>
                <a:latin typeface="Segoe UI"/>
                <a:cs typeface="Segoe UI"/>
              </a:rPr>
              <a:t>Федеральная</a:t>
            </a:r>
            <a:r>
              <a:rPr sz="3350" b="1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350" b="1" spc="-5" dirty="0">
                <a:solidFill>
                  <a:srgbClr val="FFFFFF"/>
                </a:solidFill>
                <a:latin typeface="Segoe UI"/>
                <a:cs typeface="Segoe UI"/>
              </a:rPr>
              <a:t>образовательная </a:t>
            </a:r>
            <a:r>
              <a:rPr sz="3350" b="1" spc="-9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350" b="1" dirty="0">
                <a:solidFill>
                  <a:srgbClr val="FFFFFF"/>
                </a:solidFill>
                <a:latin typeface="Segoe UI"/>
                <a:cs typeface="Segoe UI"/>
              </a:rPr>
              <a:t>программа </a:t>
            </a:r>
            <a:r>
              <a:rPr sz="3350" b="1" spc="-10" dirty="0">
                <a:solidFill>
                  <a:srgbClr val="FFFFFF"/>
                </a:solidFill>
                <a:latin typeface="Segoe UI"/>
                <a:cs typeface="Segoe UI"/>
              </a:rPr>
              <a:t>дошкольного </a:t>
            </a:r>
            <a:r>
              <a:rPr sz="3350" b="1" spc="-5" dirty="0">
                <a:solidFill>
                  <a:srgbClr val="FFFFFF"/>
                </a:solidFill>
                <a:latin typeface="Segoe UI"/>
                <a:cs typeface="Segoe UI"/>
              </a:rPr>
              <a:t> образования: </a:t>
            </a:r>
            <a:r>
              <a:rPr sz="3350" b="1" spc="5" dirty="0">
                <a:solidFill>
                  <a:srgbClr val="FFFFFF"/>
                </a:solidFill>
                <a:latin typeface="Segoe UI"/>
                <a:cs typeface="Segoe UI"/>
              </a:rPr>
              <a:t>изучаем, </a:t>
            </a:r>
            <a:r>
              <a:rPr sz="335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350" b="1" spc="5" dirty="0">
                <a:solidFill>
                  <a:srgbClr val="FFFFFF"/>
                </a:solidFill>
                <a:latin typeface="Segoe UI"/>
                <a:cs typeface="Segoe UI"/>
              </a:rPr>
              <a:t>обсуждаем,</a:t>
            </a:r>
            <a:r>
              <a:rPr sz="3350" b="1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350" b="1" dirty="0">
                <a:solidFill>
                  <a:srgbClr val="FFFFFF"/>
                </a:solidFill>
                <a:latin typeface="Segoe UI"/>
                <a:cs typeface="Segoe UI"/>
              </a:rPr>
              <a:t>размышляем</a:t>
            </a:r>
            <a:endParaRPr sz="335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665" y="4530928"/>
            <a:ext cx="7609840" cy="138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405"/>
              </a:lnSpc>
              <a:spcBef>
                <a:spcPts val="110"/>
              </a:spcBef>
            </a:pPr>
            <a:r>
              <a:rPr sz="2150" b="1" spc="-5" dirty="0">
                <a:solidFill>
                  <a:srgbClr val="FFFFFF"/>
                </a:solidFill>
                <a:latin typeface="Calibri"/>
                <a:cs typeface="Calibri"/>
              </a:rPr>
              <a:t>Скоролупова</a:t>
            </a:r>
            <a:r>
              <a:rPr sz="215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FFFFFF"/>
                </a:solidFill>
                <a:latin typeface="Calibri"/>
                <a:cs typeface="Calibri"/>
              </a:rPr>
              <a:t>Оксана</a:t>
            </a:r>
            <a:r>
              <a:rPr sz="21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FFFFFF"/>
                </a:solidFill>
                <a:latin typeface="Calibri"/>
                <a:cs typeface="Calibri"/>
              </a:rPr>
              <a:t>Алексеевна,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вице-президент Ассоциации</a:t>
            </a:r>
            <a:r>
              <a:rPr sz="16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Фрёбель-педагогов,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ведущий</a:t>
            </a:r>
            <a:r>
              <a:rPr sz="16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методист</a:t>
            </a:r>
            <a:r>
              <a:rPr sz="16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компании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«Просвещение–СОЮЗ»,</a:t>
            </a:r>
            <a:r>
              <a:rPr sz="16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федеральный</a:t>
            </a:r>
            <a:r>
              <a:rPr sz="16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-5" dirty="0">
                <a:solidFill>
                  <a:srgbClr val="FFFFFF"/>
                </a:solidFill>
                <a:latin typeface="Calibri"/>
                <a:cs typeface="Calibri"/>
              </a:rPr>
              <a:t>эксперт,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член</a:t>
            </a:r>
            <a:r>
              <a:rPr sz="16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рабочей</a:t>
            </a:r>
            <a:r>
              <a:rPr sz="16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группы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</a:pP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Координационного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совета</a:t>
            </a:r>
            <a:r>
              <a:rPr sz="165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при Правительстве</a:t>
            </a:r>
            <a:r>
              <a:rPr sz="16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проведению</a:t>
            </a:r>
            <a:r>
              <a:rPr sz="16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Российской</a:t>
            </a:r>
            <a:endParaRPr sz="1650">
              <a:latin typeface="Calibri"/>
              <a:cs typeface="Calibri"/>
            </a:endParaRPr>
          </a:p>
          <a:p>
            <a:pPr marL="12700" marR="5080">
              <a:lnSpc>
                <a:spcPts val="1610"/>
              </a:lnSpc>
              <a:spcBef>
                <a:spcPts val="185"/>
              </a:spcBef>
            </a:pP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Федерации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Десятилетия 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детства,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автор пособий по </a:t>
            </a:r>
            <a:r>
              <a:rPr sz="1650" b="1" spc="15" dirty="0">
                <a:solidFill>
                  <a:srgbClr val="FFFFFF"/>
                </a:solidFill>
                <a:latin typeface="Calibri"/>
                <a:cs typeface="Calibri"/>
              </a:rPr>
              <a:t>развитию 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детей дошкольного </a:t>
            </a:r>
            <a:r>
              <a:rPr sz="1650" b="1" spc="-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возраста,</a:t>
            </a:r>
            <a:r>
              <a:rPr sz="16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почетный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работник</a:t>
            </a:r>
            <a:r>
              <a:rPr sz="16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общего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6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15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18286"/>
            <a:ext cx="2507856" cy="68214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225552"/>
            <a:ext cx="1024128" cy="678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4732" y="0"/>
            <a:ext cx="9557766" cy="11010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5722" y="100711"/>
            <a:ext cx="8929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Структура</a:t>
            </a:r>
            <a:r>
              <a:rPr sz="4000" spc="-95" dirty="0"/>
              <a:t> </a:t>
            </a:r>
            <a:r>
              <a:rPr sz="4000" spc="-30" dirty="0"/>
              <a:t>ФОП</a:t>
            </a:r>
            <a:r>
              <a:rPr sz="4000" spc="-85" dirty="0"/>
              <a:t> </a:t>
            </a:r>
            <a:r>
              <a:rPr sz="4000" spc="-35" dirty="0"/>
              <a:t>дошкольного</a:t>
            </a:r>
            <a:r>
              <a:rPr sz="4000" spc="-85" dirty="0"/>
              <a:t> </a:t>
            </a:r>
            <a:r>
              <a:rPr sz="4000" spc="-35" dirty="0"/>
              <a:t>образования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34720" y="1720722"/>
            <a:ext cx="2013585" cy="1860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8419">
              <a:lnSpc>
                <a:spcPts val="2590"/>
              </a:lnSpc>
              <a:spcBef>
                <a:spcPts val="425"/>
              </a:spcBef>
            </a:pPr>
            <a:r>
              <a:rPr sz="2400" b="1" spc="-30" dirty="0">
                <a:latin typeface="Calibri"/>
                <a:cs typeface="Calibri"/>
              </a:rPr>
              <a:t>Р</a:t>
            </a:r>
            <a:r>
              <a:rPr sz="2400" b="1" spc="-5" dirty="0">
                <a:latin typeface="Calibri"/>
                <a:cs typeface="Calibri"/>
              </a:rPr>
              <a:t>егион</a:t>
            </a:r>
            <a:r>
              <a:rPr sz="2400" b="1" dirty="0">
                <a:latin typeface="Calibri"/>
                <a:cs typeface="Calibri"/>
              </a:rPr>
              <a:t>альный  </a:t>
            </a:r>
            <a:r>
              <a:rPr sz="2400" b="1" spc="-5" dirty="0">
                <a:latin typeface="Calibri"/>
                <a:cs typeface="Calibri"/>
              </a:rPr>
              <a:t>компонент</a:t>
            </a:r>
            <a:endParaRPr sz="2400">
              <a:latin typeface="Calibri"/>
              <a:cs typeface="Calibri"/>
            </a:endParaRPr>
          </a:p>
          <a:p>
            <a:pPr marL="12700" marR="149225">
              <a:lnSpc>
                <a:spcPts val="2590"/>
              </a:lnSpc>
              <a:spcBef>
                <a:spcPts val="610"/>
              </a:spcBef>
            </a:pPr>
            <a:r>
              <a:rPr sz="2400" b="1" dirty="0">
                <a:latin typeface="Calibri"/>
                <a:cs typeface="Calibri"/>
              </a:rPr>
              <a:t>Пар</a:t>
            </a:r>
            <a:r>
              <a:rPr sz="2400" b="1" spc="-10" dirty="0">
                <a:latin typeface="Calibri"/>
                <a:cs typeface="Calibri"/>
              </a:rPr>
              <a:t>ц</a:t>
            </a:r>
            <a:r>
              <a:rPr sz="2400" b="1" dirty="0">
                <a:latin typeface="Calibri"/>
                <a:cs typeface="Calibri"/>
              </a:rPr>
              <a:t>иальн</a:t>
            </a:r>
            <a:r>
              <a:rPr sz="2400" b="1" spc="-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е  </a:t>
            </a:r>
            <a:r>
              <a:rPr sz="2400" b="1" spc="-5" dirty="0">
                <a:latin typeface="Calibri"/>
                <a:cs typeface="Calibri"/>
              </a:rPr>
              <a:t>программы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b="1" spc="-20" dirty="0">
                <a:latin typeface="Calibri"/>
                <a:cs typeface="Calibri"/>
              </a:rPr>
              <a:t>Традиции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ДОО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0369" y="2469845"/>
            <a:ext cx="1119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ФОП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ДО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5395" y="2296667"/>
            <a:ext cx="6816090" cy="33916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17741" y="3485463"/>
            <a:ext cx="1255395" cy="820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Обязательная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89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часть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ts val="273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7285" y="2796920"/>
            <a:ext cx="1873250" cy="1266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54"/>
              </a:spcBef>
            </a:pP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Часть,</a:t>
            </a:r>
            <a:r>
              <a:rPr sz="1600" b="1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формируемая </a:t>
            </a:r>
            <a:r>
              <a:rPr sz="1600" b="1" spc="-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участниками 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образовательных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05"/>
              </a:lnSpc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отношений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40%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907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2782" y="164719"/>
            <a:ext cx="6579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ПООП</a:t>
            </a:r>
            <a:r>
              <a:rPr spc="-10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ФОП:</a:t>
            </a:r>
            <a:r>
              <a:rPr spc="-80" dirty="0"/>
              <a:t> </a:t>
            </a:r>
            <a:r>
              <a:rPr spc="-30" dirty="0"/>
              <a:t>сходство</a:t>
            </a:r>
            <a:r>
              <a:rPr spc="-9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8268" y="1274190"/>
            <a:ext cx="348805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Calibri"/>
                <a:cs typeface="Calibri"/>
              </a:rPr>
              <a:t>Носит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рекомендательный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характер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1714" y="1226058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2300" y="1201928"/>
            <a:ext cx="3261995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b="1" spc="-5" dirty="0">
                <a:latin typeface="Calibri"/>
                <a:cs typeface="Calibri"/>
              </a:rPr>
              <a:t>Является нормативным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правовым </a:t>
            </a:r>
            <a:r>
              <a:rPr sz="2400" b="1" spc="-10" dirty="0">
                <a:latin typeface="Calibri"/>
                <a:cs typeface="Calibri"/>
              </a:rPr>
              <a:t>документом,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равным по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статусу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ФГОС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8251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761" y="164719"/>
            <a:ext cx="6579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ПООП</a:t>
            </a:r>
            <a:r>
              <a:rPr spc="-10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ФОП:</a:t>
            </a:r>
            <a:r>
              <a:rPr spc="-80" dirty="0"/>
              <a:t> </a:t>
            </a:r>
            <a:r>
              <a:rPr spc="-30" dirty="0"/>
              <a:t>сходство</a:t>
            </a:r>
            <a:r>
              <a:rPr spc="-9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236" y="1162648"/>
            <a:ext cx="3490595" cy="164718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b="1" spc="-5" dirty="0">
                <a:latin typeface="Calibri"/>
                <a:cs typeface="Calibri"/>
              </a:rPr>
              <a:t>Структура: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3190"/>
              </a:lnSpc>
              <a:spcBef>
                <a:spcPts val="105"/>
              </a:spcBef>
            </a:pPr>
            <a:r>
              <a:rPr sz="2400" b="1" spc="-10" dirty="0">
                <a:latin typeface="Calibri"/>
                <a:cs typeface="Calibri"/>
              </a:rPr>
              <a:t>Целевой </a:t>
            </a:r>
            <a:r>
              <a:rPr sz="2400" b="1" spc="-15" dirty="0">
                <a:latin typeface="Calibri"/>
                <a:cs typeface="Calibri"/>
              </a:rPr>
              <a:t>раздел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Содержательный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Организационный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1714" y="1226058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94959" y="1162648"/>
            <a:ext cx="3490595" cy="164718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b="1" spc="-5" dirty="0">
                <a:latin typeface="Calibri"/>
                <a:cs typeface="Calibri"/>
              </a:rPr>
              <a:t>Структура: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3190"/>
              </a:lnSpc>
              <a:spcBef>
                <a:spcPts val="105"/>
              </a:spcBef>
            </a:pPr>
            <a:r>
              <a:rPr sz="2400" b="1" spc="-10" dirty="0">
                <a:latin typeface="Calibri"/>
                <a:cs typeface="Calibri"/>
              </a:rPr>
              <a:t>Целевой </a:t>
            </a:r>
            <a:r>
              <a:rPr sz="2400" b="1" spc="-15" dirty="0">
                <a:latin typeface="Calibri"/>
                <a:cs typeface="Calibri"/>
              </a:rPr>
              <a:t>раздел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Содержательный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Организационный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0923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0798" y="164719"/>
            <a:ext cx="6579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ПООП</a:t>
            </a:r>
            <a:r>
              <a:rPr spc="-10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ФОП:</a:t>
            </a:r>
            <a:r>
              <a:rPr spc="-80" dirty="0"/>
              <a:t> </a:t>
            </a:r>
            <a:r>
              <a:rPr spc="-30" dirty="0"/>
              <a:t>сходство</a:t>
            </a:r>
            <a:r>
              <a:rPr spc="-9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0550" y="1086524"/>
            <a:ext cx="4388485" cy="522033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dirty="0">
                <a:latin typeface="Calibri"/>
                <a:cs typeface="Calibri"/>
              </a:rPr>
              <a:t>Целевой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раздел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Пояснительная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записка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Цели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задачи Программы</a:t>
            </a:r>
            <a:endParaRPr sz="2400">
              <a:latin typeface="Calibri"/>
              <a:cs typeface="Calibri"/>
            </a:endParaRPr>
          </a:p>
          <a:p>
            <a:pPr marL="355600" marR="246379" indent="-342900">
              <a:lnSpc>
                <a:spcPts val="2590"/>
              </a:lnSpc>
              <a:spcBef>
                <a:spcPts val="12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Принципы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подходы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формированию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Программы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116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Планируемые </a:t>
            </a:r>
            <a:r>
              <a:rPr sz="2400" b="1" dirty="0">
                <a:latin typeface="Calibri"/>
                <a:cs typeface="Calibri"/>
              </a:rPr>
              <a:t>результаты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(в </a:t>
            </a:r>
            <a:r>
              <a:rPr sz="2400" dirty="0">
                <a:latin typeface="Calibri"/>
                <a:cs typeface="Calibri"/>
              </a:rPr>
              <a:t> виде целевых </a:t>
            </a:r>
            <a:r>
              <a:rPr sz="2400" spc="-10" dirty="0">
                <a:latin typeface="Calibri"/>
                <a:cs typeface="Calibri"/>
              </a:rPr>
              <a:t>ориентиров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младенческом, раннем </a:t>
            </a:r>
            <a:r>
              <a:rPr sz="2400" dirty="0">
                <a:latin typeface="Calibri"/>
                <a:cs typeface="Calibri"/>
              </a:rPr>
              <a:t> возрасте,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этапе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завершения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дошкольного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образования)</a:t>
            </a:r>
            <a:endParaRPr sz="2400">
              <a:latin typeface="Calibri"/>
              <a:cs typeface="Calibri"/>
            </a:endParaRPr>
          </a:p>
          <a:p>
            <a:pPr marL="355600" marR="483234" indent="-342900">
              <a:lnSpc>
                <a:spcPts val="2590"/>
              </a:lnSpc>
              <a:spcBef>
                <a:spcPts val="12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Развивающее </a:t>
            </a:r>
            <a:r>
              <a:rPr sz="2400" b="1" dirty="0">
                <a:latin typeface="Calibri"/>
                <a:cs typeface="Calibri"/>
              </a:rPr>
              <a:t>оценивание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качества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образовательной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60"/>
              </a:lnSpc>
            </a:pPr>
            <a:r>
              <a:rPr sz="2400" b="1" spc="-5" dirty="0">
                <a:latin typeface="Calibri"/>
                <a:cs typeface="Calibri"/>
              </a:rPr>
              <a:t>деятельности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Программе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1714" y="1226058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67502" y="1046265"/>
            <a:ext cx="4182745" cy="390334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latin typeface="Calibri"/>
                <a:cs typeface="Calibri"/>
              </a:rPr>
              <a:t>Целевой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91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Пояснительная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записка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Цели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задачи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Программы</a:t>
            </a:r>
            <a:endParaRPr sz="2400">
              <a:latin typeface="Calibri"/>
              <a:cs typeface="Calibri"/>
            </a:endParaRPr>
          </a:p>
          <a:p>
            <a:pPr marL="355600" marR="43815" indent="-343535">
              <a:lnSpc>
                <a:spcPts val="2590"/>
              </a:lnSpc>
              <a:spcBef>
                <a:spcPts val="12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Принципы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подходы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формированию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Программы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75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Планируемые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результаты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ts val="2590"/>
              </a:lnSpc>
              <a:spcBef>
                <a:spcPts val="1240"/>
              </a:spcBef>
              <a:buFont typeface="Wingdings"/>
              <a:buChar char=""/>
              <a:tabLst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Педагогическая </a:t>
            </a:r>
            <a:r>
              <a:rPr sz="2400" b="1" spc="-5" dirty="0">
                <a:latin typeface="Calibri"/>
                <a:cs typeface="Calibri"/>
              </a:rPr>
              <a:t>диагностика </a:t>
            </a:r>
            <a:r>
              <a:rPr sz="2400" b="1" spc="-5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достижения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планируемых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55"/>
              </a:lnSpc>
            </a:pPr>
            <a:r>
              <a:rPr sz="2400" b="1" spc="-20" dirty="0">
                <a:latin typeface="Calibri"/>
                <a:cs typeface="Calibri"/>
              </a:rPr>
              <a:t>результатов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0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ПООП</a:t>
            </a:r>
            <a:r>
              <a:rPr spc="-110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30" dirty="0"/>
              <a:t>ФОП:</a:t>
            </a:r>
            <a:r>
              <a:rPr spc="-85" dirty="0"/>
              <a:t> </a:t>
            </a:r>
            <a:r>
              <a:rPr spc="-25" dirty="0"/>
              <a:t>сходство</a:t>
            </a:r>
            <a:r>
              <a:rPr spc="-10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-25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5808" y="1009014"/>
            <a:ext cx="6106160" cy="5809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Задачи:</a:t>
            </a:r>
            <a:endParaRPr sz="1400">
              <a:latin typeface="Calibri"/>
              <a:cs typeface="Calibri"/>
            </a:endParaRPr>
          </a:p>
          <a:p>
            <a:pPr marL="153035" indent="-140970">
              <a:lnSpc>
                <a:spcPts val="1515"/>
              </a:lnSpc>
              <a:buSzPct val="92857"/>
              <a:buFont typeface="Wingdings"/>
              <a:buChar char=""/>
              <a:tabLst>
                <a:tab pos="153670" algn="l"/>
                <a:tab pos="1298575" algn="l"/>
                <a:tab pos="2033270" algn="l"/>
                <a:tab pos="2467610" algn="l"/>
                <a:tab pos="3496310" algn="l"/>
                <a:tab pos="4522470" algn="l"/>
                <a:tab pos="5605780" algn="l"/>
                <a:tab pos="5994400" algn="l"/>
              </a:tabLst>
            </a:pPr>
            <a:r>
              <a:rPr sz="1400" spc="-5" dirty="0">
                <a:latin typeface="Calibri"/>
                <a:cs typeface="Calibri"/>
              </a:rPr>
              <a:t>об</a:t>
            </a:r>
            <a:r>
              <a:rPr sz="1400" spc="-10" dirty="0">
                <a:latin typeface="Calibri"/>
                <a:cs typeface="Calibri"/>
              </a:rPr>
              <a:t>ес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чен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е	</a:t>
            </a:r>
            <a:r>
              <a:rPr sz="1400" spc="-2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ди</a:t>
            </a:r>
            <a:r>
              <a:rPr sz="1400" spc="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ых	</a:t>
            </a:r>
            <a:r>
              <a:rPr sz="1400" spc="-5" dirty="0">
                <a:latin typeface="Calibri"/>
                <a:cs typeface="Calibri"/>
              </a:rPr>
              <a:t>дл</a:t>
            </a:r>
            <a:r>
              <a:rPr sz="1400" dirty="0">
                <a:latin typeface="Calibri"/>
                <a:cs typeface="Calibri"/>
              </a:rPr>
              <a:t>я	</a:t>
            </a:r>
            <a:r>
              <a:rPr sz="1400" spc="-35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с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5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й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к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й	Ф</a:t>
            </a:r>
            <a:r>
              <a:rPr sz="1400" spc="-25" dirty="0">
                <a:latin typeface="Calibri"/>
                <a:cs typeface="Calibri"/>
              </a:rPr>
              <a:t>е</a:t>
            </a:r>
            <a:r>
              <a:rPr sz="1400" spc="-15" dirty="0">
                <a:latin typeface="Calibri"/>
                <a:cs typeface="Calibri"/>
              </a:rPr>
              <a:t>д</a:t>
            </a:r>
            <a:r>
              <a:rPr sz="1400" spc="5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ра</a:t>
            </a:r>
            <a:r>
              <a:rPr sz="1400" dirty="0">
                <a:latin typeface="Calibri"/>
                <a:cs typeface="Calibri"/>
              </a:rPr>
              <a:t>ц</a:t>
            </a:r>
            <a:r>
              <a:rPr sz="1400" spc="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и	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5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р</a:t>
            </a:r>
            <a:r>
              <a:rPr sz="1400" spc="-25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ания	</a:t>
            </a:r>
            <a:r>
              <a:rPr sz="1400" spc="-3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О	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</a:pPr>
            <a:r>
              <a:rPr sz="1400" spc="-5" dirty="0">
                <a:latin typeface="Calibri"/>
                <a:cs typeface="Calibri"/>
              </a:rPr>
              <a:t>планируемых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результатов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освоения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образовательной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программы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ДО</a:t>
            </a: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80"/>
              </a:spcBef>
              <a:buSzPct val="92857"/>
              <a:buFont typeface="Wingdings"/>
              <a:buChar char=""/>
              <a:tabLst>
                <a:tab pos="153670" algn="l"/>
              </a:tabLst>
            </a:pPr>
            <a:r>
              <a:rPr sz="1400" dirty="0">
                <a:latin typeface="Calibri"/>
                <a:cs typeface="Calibri"/>
              </a:rPr>
              <a:t>приобщение </a:t>
            </a:r>
            <a:r>
              <a:rPr sz="1400" spc="-10" dirty="0">
                <a:latin typeface="Calibri"/>
                <a:cs typeface="Calibri"/>
              </a:rPr>
              <a:t>детей </a:t>
            </a:r>
            <a:r>
              <a:rPr sz="1400" dirty="0">
                <a:latin typeface="Calibri"/>
                <a:cs typeface="Calibri"/>
              </a:rPr>
              <a:t>(в </a:t>
            </a:r>
            <a:r>
              <a:rPr sz="1400" spc="-10" dirty="0">
                <a:latin typeface="Calibri"/>
                <a:cs typeface="Calibri"/>
              </a:rPr>
              <a:t>соответствии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-5" dirty="0">
                <a:latin typeface="Calibri"/>
                <a:cs typeface="Calibri"/>
              </a:rPr>
              <a:t>возрастными особенностями) </a:t>
            </a:r>
            <a:r>
              <a:rPr sz="1400" dirty="0">
                <a:latin typeface="Calibri"/>
                <a:cs typeface="Calibri"/>
              </a:rPr>
              <a:t>к </a:t>
            </a:r>
            <a:r>
              <a:rPr sz="1400" spc="-5" dirty="0">
                <a:latin typeface="Calibri"/>
                <a:cs typeface="Calibri"/>
              </a:rPr>
              <a:t>базовым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ценностям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российского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народа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жизнь,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достоинство,</a:t>
            </a:r>
            <a:r>
              <a:rPr sz="1400" dirty="0">
                <a:latin typeface="Calibri"/>
                <a:cs typeface="Calibri"/>
              </a:rPr>
              <a:t> права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свободы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человека,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патриотизм,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гражданственность,</a:t>
            </a:r>
            <a:r>
              <a:rPr sz="1400" dirty="0">
                <a:latin typeface="Calibri"/>
                <a:cs typeface="Calibri"/>
              </a:rPr>
              <a:t> высокие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нравственные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идеалы,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крепкая семья, созидательный труд, приоритет духовного </a:t>
            </a:r>
            <a:r>
              <a:rPr sz="1400" dirty="0">
                <a:latin typeface="Calibri"/>
                <a:cs typeface="Calibri"/>
              </a:rPr>
              <a:t>над материальным,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гуманизм,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милосердие,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справедливость,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коллективизм,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взаимопомощь</a:t>
            </a:r>
            <a:r>
              <a:rPr sz="1400" dirty="0">
                <a:latin typeface="Calibri"/>
                <a:cs typeface="Calibri"/>
              </a:rPr>
              <a:t> 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взаимоуважение,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историческая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память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3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преемственность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поколений, </a:t>
            </a:r>
            <a:r>
              <a:rPr sz="1400" spc="-5" dirty="0">
                <a:latin typeface="Calibri"/>
                <a:cs typeface="Calibri"/>
              </a:rPr>
              <a:t> единство </a:t>
            </a:r>
            <a:r>
              <a:rPr sz="1400" spc="-10" dirty="0">
                <a:latin typeface="Calibri"/>
                <a:cs typeface="Calibri"/>
              </a:rPr>
              <a:t>народов России; </a:t>
            </a:r>
            <a:r>
              <a:rPr sz="1400" spc="-5" dirty="0">
                <a:latin typeface="Calibri"/>
                <a:cs typeface="Calibri"/>
              </a:rPr>
              <a:t>создание </a:t>
            </a:r>
            <a:r>
              <a:rPr sz="1400" dirty="0">
                <a:latin typeface="Calibri"/>
                <a:cs typeface="Calibri"/>
              </a:rPr>
              <a:t>условий для формирования </a:t>
            </a:r>
            <a:r>
              <a:rPr sz="1400" spc="-10" dirty="0">
                <a:latin typeface="Calibri"/>
                <a:cs typeface="Calibri"/>
              </a:rPr>
              <a:t>ценностного </a:t>
            </a:r>
            <a:r>
              <a:rPr sz="1400" spc="-5" dirty="0">
                <a:latin typeface="Calibri"/>
                <a:cs typeface="Calibri"/>
              </a:rPr>
              <a:t> отношения </a:t>
            </a:r>
            <a:r>
              <a:rPr sz="1400" dirty="0">
                <a:latin typeface="Calibri"/>
                <a:cs typeface="Calibri"/>
              </a:rPr>
              <a:t>к </a:t>
            </a:r>
            <a:r>
              <a:rPr sz="1400" spc="-5" dirty="0">
                <a:latin typeface="Calibri"/>
                <a:cs typeface="Calibri"/>
              </a:rPr>
              <a:t>окружающему </a:t>
            </a:r>
            <a:r>
              <a:rPr sz="1400" spc="-10" dirty="0">
                <a:latin typeface="Calibri"/>
                <a:cs typeface="Calibri"/>
              </a:rPr>
              <a:t>миру, </a:t>
            </a:r>
            <a:r>
              <a:rPr sz="1400" spc="-5" dirty="0">
                <a:latin typeface="Calibri"/>
                <a:cs typeface="Calibri"/>
              </a:rPr>
              <a:t>становления </a:t>
            </a:r>
            <a:r>
              <a:rPr sz="1400" dirty="0">
                <a:latin typeface="Calibri"/>
                <a:cs typeface="Calibri"/>
              </a:rPr>
              <a:t>опыта </a:t>
            </a:r>
            <a:r>
              <a:rPr sz="1400" spc="-10" dirty="0">
                <a:latin typeface="Calibri"/>
                <a:cs typeface="Calibri"/>
              </a:rPr>
              <a:t>действий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поступков </a:t>
            </a:r>
            <a:r>
              <a:rPr sz="1400" spc="5" dirty="0">
                <a:latin typeface="Calibri"/>
                <a:cs typeface="Calibri"/>
              </a:rPr>
              <a:t>на 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осмысления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ценностей</a:t>
            </a:r>
            <a:endParaRPr sz="1400">
              <a:latin typeface="Calibri"/>
              <a:cs typeface="Calibri"/>
            </a:endParaRPr>
          </a:p>
          <a:p>
            <a:pPr marL="12700" marR="6985" algn="just">
              <a:lnSpc>
                <a:spcPts val="1510"/>
              </a:lnSpc>
              <a:spcBef>
                <a:spcPts val="25"/>
              </a:spcBef>
              <a:buSzPct val="92857"/>
              <a:buFont typeface="Wingdings"/>
              <a:buChar char=""/>
              <a:tabLst>
                <a:tab pos="153670" algn="l"/>
              </a:tabLst>
            </a:pPr>
            <a:r>
              <a:rPr sz="1400" spc="-5" dirty="0">
                <a:latin typeface="Calibri"/>
                <a:cs typeface="Calibri"/>
              </a:rPr>
              <a:t>построение (структурирование) </a:t>
            </a:r>
            <a:r>
              <a:rPr sz="1400" spc="-10" dirty="0">
                <a:latin typeface="Calibri"/>
                <a:cs typeface="Calibri"/>
              </a:rPr>
              <a:t>содержания </a:t>
            </a:r>
            <a:r>
              <a:rPr sz="1400" spc="-5" dirty="0">
                <a:latin typeface="Calibri"/>
                <a:cs typeface="Calibri"/>
              </a:rPr>
              <a:t>образовательной </a:t>
            </a:r>
            <a:r>
              <a:rPr sz="1400" spc="-10" dirty="0">
                <a:latin typeface="Calibri"/>
                <a:cs typeface="Calibri"/>
              </a:rPr>
              <a:t>деятельности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основе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учёта возрастных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индивидуальных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особенностей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endParaRPr sz="1400">
              <a:latin typeface="Calibri"/>
              <a:cs typeface="Calibri"/>
            </a:endParaRPr>
          </a:p>
          <a:p>
            <a:pPr marL="153035" indent="-140970" algn="just">
              <a:lnSpc>
                <a:spcPts val="1410"/>
              </a:lnSpc>
              <a:buSzPct val="92857"/>
              <a:buFont typeface="Wingdings"/>
              <a:buChar char=""/>
              <a:tabLst>
                <a:tab pos="153670" algn="l"/>
              </a:tabLst>
            </a:pPr>
            <a:r>
              <a:rPr sz="1400" spc="-5" dirty="0">
                <a:latin typeface="Calibri"/>
                <a:cs typeface="Calibri"/>
              </a:rPr>
              <a:t>создание</a:t>
            </a:r>
            <a:r>
              <a:rPr sz="1400" spc="5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условий</a:t>
            </a:r>
            <a:r>
              <a:rPr sz="1400" spc="5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5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равного</a:t>
            </a:r>
            <a:r>
              <a:rPr sz="1400" spc="5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доступа</a:t>
            </a:r>
            <a:r>
              <a:rPr sz="1400" spc="5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5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образованию</a:t>
            </a:r>
            <a:r>
              <a:rPr sz="1400" spc="5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5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всех</a:t>
            </a:r>
            <a:r>
              <a:rPr sz="1400" spc="5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детей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ts val="1515"/>
              </a:lnSpc>
            </a:pPr>
            <a:r>
              <a:rPr sz="1400" spc="-10" dirty="0">
                <a:latin typeface="Calibri"/>
                <a:cs typeface="Calibri"/>
              </a:rPr>
              <a:t>дошкольного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возраста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учётом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разнообразия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образовательных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потребностей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ts val="1515"/>
              </a:lnSpc>
            </a:pPr>
            <a:r>
              <a:rPr sz="1400" dirty="0">
                <a:latin typeface="Calibri"/>
                <a:cs typeface="Calibri"/>
              </a:rPr>
              <a:t>и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индивидуальных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возможностей</a:t>
            </a:r>
            <a:endParaRPr sz="1400">
              <a:latin typeface="Calibri"/>
              <a:cs typeface="Calibri"/>
            </a:endParaRPr>
          </a:p>
          <a:p>
            <a:pPr marL="12700" marR="7620" algn="just">
              <a:lnSpc>
                <a:spcPts val="1510"/>
              </a:lnSpc>
              <a:spcBef>
                <a:spcPts val="110"/>
              </a:spcBef>
              <a:buSzPct val="92857"/>
              <a:buFont typeface="Wingdings"/>
              <a:buChar char=""/>
              <a:tabLst>
                <a:tab pos="153670" algn="l"/>
              </a:tabLst>
            </a:pPr>
            <a:r>
              <a:rPr sz="1400" spc="-5" dirty="0">
                <a:latin typeface="Calibri"/>
                <a:cs typeface="Calibri"/>
              </a:rPr>
              <a:t>охрана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укрепление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физического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психического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здоровья</a:t>
            </a:r>
            <a:r>
              <a:rPr sz="1400" spc="-5" dirty="0">
                <a:latin typeface="Calibri"/>
                <a:cs typeface="Calibri"/>
              </a:rPr>
              <a:t> детей,</a:t>
            </a:r>
            <a:r>
              <a:rPr sz="1400" dirty="0">
                <a:latin typeface="Calibri"/>
                <a:cs typeface="Calibri"/>
              </a:rPr>
              <a:t> в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том </a:t>
            </a:r>
            <a:r>
              <a:rPr sz="1400" spc="-5" dirty="0">
                <a:latin typeface="Calibri"/>
                <a:cs typeface="Calibri"/>
              </a:rPr>
              <a:t> числе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эмоционального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благополучия</a:t>
            </a: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ts val="1510"/>
              </a:lnSpc>
              <a:spcBef>
                <a:spcPts val="5"/>
              </a:spcBef>
              <a:buSzPct val="92857"/>
              <a:buFont typeface="Wingdings"/>
              <a:buChar char=""/>
              <a:tabLst>
                <a:tab pos="153670" algn="l"/>
              </a:tabLst>
            </a:pPr>
            <a:r>
              <a:rPr sz="1400" spc="-5" dirty="0">
                <a:latin typeface="Calibri"/>
                <a:cs typeface="Calibri"/>
              </a:rPr>
              <a:t>обеспечение</a:t>
            </a:r>
            <a:r>
              <a:rPr sz="1400" dirty="0">
                <a:latin typeface="Calibri"/>
                <a:cs typeface="Calibri"/>
              </a:rPr>
              <a:t> развития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физических,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личностных,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нравственных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качеств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основ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патриотизма,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интеллектуальных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художественно-творческих </a:t>
            </a:r>
            <a:r>
              <a:rPr sz="1400" spc="-5" dirty="0">
                <a:latin typeface="Calibri"/>
                <a:cs typeface="Calibri"/>
              </a:rPr>
              <a:t> способностей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ребёнка,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его</a:t>
            </a:r>
            <a:r>
              <a:rPr sz="1400" dirty="0">
                <a:latin typeface="Calibri"/>
                <a:cs typeface="Calibri"/>
              </a:rPr>
              <a:t> инициативности,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самостоятельности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ответственности</a:t>
            </a: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ts val="1510"/>
              </a:lnSpc>
              <a:spcBef>
                <a:spcPts val="10"/>
              </a:spcBef>
              <a:buSzPct val="92857"/>
              <a:buFont typeface="Wingdings"/>
              <a:buChar char=""/>
              <a:tabLst>
                <a:tab pos="153670" algn="l"/>
              </a:tabLst>
            </a:pPr>
            <a:r>
              <a:rPr sz="1400" spc="-5" dirty="0">
                <a:latin typeface="Calibri"/>
                <a:cs typeface="Calibri"/>
              </a:rPr>
              <a:t>обеспечение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психолого-педагогической</a:t>
            </a:r>
            <a:r>
              <a:rPr sz="1400" spc="-5" dirty="0">
                <a:latin typeface="Calibri"/>
                <a:cs typeface="Calibri"/>
              </a:rPr>
              <a:t> поддержки</a:t>
            </a:r>
            <a:r>
              <a:rPr sz="1400" dirty="0">
                <a:latin typeface="Calibri"/>
                <a:cs typeface="Calibri"/>
              </a:rPr>
              <a:t> семьи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повышение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компетентности </a:t>
            </a:r>
            <a:r>
              <a:rPr sz="1400" spc="-15" dirty="0">
                <a:latin typeface="Calibri"/>
                <a:cs typeface="Calibri"/>
              </a:rPr>
              <a:t>родителей </a:t>
            </a:r>
            <a:r>
              <a:rPr sz="1400" spc="-5" dirty="0">
                <a:latin typeface="Calibri"/>
                <a:cs typeface="Calibri"/>
              </a:rPr>
              <a:t>(законных </a:t>
            </a:r>
            <a:r>
              <a:rPr sz="1400" spc="-10" dirty="0">
                <a:latin typeface="Calibri"/>
                <a:cs typeface="Calibri"/>
              </a:rPr>
              <a:t>представителей) </a:t>
            </a:r>
            <a:r>
              <a:rPr sz="1400" dirty="0">
                <a:latin typeface="Calibri"/>
                <a:cs typeface="Calibri"/>
              </a:rPr>
              <a:t>в вопросах </a:t>
            </a:r>
            <a:r>
              <a:rPr sz="1400" spc="-5" dirty="0">
                <a:latin typeface="Calibri"/>
                <a:cs typeface="Calibri"/>
              </a:rPr>
              <a:t>воспитания,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обучения </a:t>
            </a:r>
            <a:r>
              <a:rPr sz="1400" dirty="0">
                <a:latin typeface="Calibri"/>
                <a:cs typeface="Calibri"/>
              </a:rPr>
              <a:t>и развития, </a:t>
            </a:r>
            <a:r>
              <a:rPr sz="1400" spc="-5" dirty="0">
                <a:latin typeface="Calibri"/>
                <a:cs typeface="Calibri"/>
              </a:rPr>
              <a:t>охраны </a:t>
            </a:r>
            <a:r>
              <a:rPr sz="1400" dirty="0">
                <a:latin typeface="Calibri"/>
                <a:cs typeface="Calibri"/>
              </a:rPr>
              <a:t>и укрепления </a:t>
            </a:r>
            <a:r>
              <a:rPr sz="1400" spc="-5" dirty="0">
                <a:latin typeface="Calibri"/>
                <a:cs typeface="Calibri"/>
              </a:rPr>
              <a:t>здоровья детей, обеспечения их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безопасности</a:t>
            </a:r>
            <a:endParaRPr sz="1400">
              <a:latin typeface="Calibri"/>
              <a:cs typeface="Calibri"/>
            </a:endParaRPr>
          </a:p>
          <a:p>
            <a:pPr marL="12700" marR="40640" algn="just">
              <a:lnSpc>
                <a:spcPts val="1510"/>
              </a:lnSpc>
              <a:spcBef>
                <a:spcPts val="5"/>
              </a:spcBef>
              <a:buSzPct val="92857"/>
              <a:buFont typeface="Wingdings"/>
              <a:buChar char=""/>
              <a:tabLst>
                <a:tab pos="153670" algn="l"/>
              </a:tabLst>
            </a:pPr>
            <a:r>
              <a:rPr sz="1400" spc="-5" dirty="0">
                <a:latin typeface="Calibri"/>
                <a:cs typeface="Calibri"/>
              </a:rPr>
              <a:t>достижение детьми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5" dirty="0">
                <a:latin typeface="Calibri"/>
                <a:cs typeface="Calibri"/>
              </a:rPr>
              <a:t>этапе завершения </a:t>
            </a:r>
            <a:r>
              <a:rPr sz="1400" spc="-15" dirty="0">
                <a:latin typeface="Calibri"/>
                <a:cs typeface="Calibri"/>
              </a:rPr>
              <a:t>ДО </a:t>
            </a:r>
            <a:r>
              <a:rPr sz="1400" spc="-5" dirty="0">
                <a:latin typeface="Calibri"/>
                <a:cs typeface="Calibri"/>
              </a:rPr>
              <a:t>уровня развития, </a:t>
            </a:r>
            <a:r>
              <a:rPr sz="1400" spc="-10" dirty="0">
                <a:latin typeface="Calibri"/>
                <a:cs typeface="Calibri"/>
              </a:rPr>
              <a:t>необходимого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достаточного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для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успешного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освоения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ими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образовательных программ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ts val="1490"/>
              </a:lnSpc>
            </a:pPr>
            <a:r>
              <a:rPr sz="1400" dirty="0">
                <a:latin typeface="Calibri"/>
                <a:cs typeface="Calibri"/>
              </a:rPr>
              <a:t>начального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общего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498" y="1009014"/>
            <a:ext cx="4893310" cy="5617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Задачи: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ts val="1515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охрана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укрепление </a:t>
            </a:r>
            <a:r>
              <a:rPr sz="1400" spc="-10" dirty="0">
                <a:latin typeface="Calibri"/>
                <a:cs typeface="Calibri"/>
              </a:rPr>
              <a:t>физического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психического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здоровья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</a:pPr>
            <a:r>
              <a:rPr sz="1400" spc="-10" dirty="0">
                <a:latin typeface="Calibri"/>
                <a:cs typeface="Calibri"/>
              </a:rPr>
              <a:t>детей,</a:t>
            </a:r>
            <a:r>
              <a:rPr sz="1400" dirty="0">
                <a:latin typeface="Calibri"/>
                <a:cs typeface="Calibri"/>
              </a:rPr>
              <a:t> 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том </a:t>
            </a:r>
            <a:r>
              <a:rPr sz="1400" spc="-5" dirty="0">
                <a:latin typeface="Calibri"/>
                <a:cs typeface="Calibri"/>
              </a:rPr>
              <a:t>числе </a:t>
            </a:r>
            <a:r>
              <a:rPr sz="1400" dirty="0">
                <a:latin typeface="Calibri"/>
                <a:cs typeface="Calibri"/>
              </a:rPr>
              <a:t>их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эмоционального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благополучия</a:t>
            </a:r>
            <a:endParaRPr sz="1400">
              <a:latin typeface="Calibri"/>
              <a:cs typeface="Calibri"/>
            </a:endParaRPr>
          </a:p>
          <a:p>
            <a:pPr marL="12700" marR="417195">
              <a:lnSpc>
                <a:spcPts val="1510"/>
              </a:lnSpc>
              <a:spcBef>
                <a:spcPts val="10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обеспечение </a:t>
            </a:r>
            <a:r>
              <a:rPr sz="1400" dirty="0">
                <a:latin typeface="Calibri"/>
                <a:cs typeface="Calibri"/>
              </a:rPr>
              <a:t>равных </a:t>
            </a:r>
            <a:r>
              <a:rPr sz="1400" spc="-5" dirty="0">
                <a:latin typeface="Calibri"/>
                <a:cs typeface="Calibri"/>
              </a:rPr>
              <a:t>возможностей для полноценного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каждого </a:t>
            </a:r>
            <a:r>
              <a:rPr sz="1400" spc="-5" dirty="0">
                <a:latin typeface="Calibri"/>
                <a:cs typeface="Calibri"/>
              </a:rPr>
              <a:t>ребенка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период дошкольного детства </a:t>
            </a:r>
            <a:r>
              <a:rPr sz="1400" spc="-5" dirty="0">
                <a:latin typeface="Calibri"/>
                <a:cs typeface="Calibri"/>
              </a:rPr>
              <a:t> независимо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места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проживания,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пола,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нации,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языка, </a:t>
            </a:r>
            <a:r>
              <a:rPr sz="1400" spc="-5" dirty="0">
                <a:latin typeface="Calibri"/>
                <a:cs typeface="Calibri"/>
              </a:rPr>
              <a:t> социального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статуса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ts val="141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создание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благоприятных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условий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детей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endParaRPr sz="1400">
              <a:latin typeface="Calibri"/>
              <a:cs typeface="Calibri"/>
            </a:endParaRPr>
          </a:p>
          <a:p>
            <a:pPr marL="12700" marR="631190">
              <a:lnSpc>
                <a:spcPct val="90100"/>
              </a:lnSpc>
              <a:spcBef>
                <a:spcPts val="85"/>
              </a:spcBef>
            </a:pPr>
            <a:r>
              <a:rPr sz="1400" spc="-5" dirty="0">
                <a:latin typeface="Calibri"/>
                <a:cs typeface="Calibri"/>
              </a:rPr>
              <a:t>соответствии </a:t>
            </a:r>
            <a:r>
              <a:rPr sz="1400" dirty="0">
                <a:latin typeface="Calibri"/>
                <a:cs typeface="Calibri"/>
              </a:rPr>
              <a:t>с их </a:t>
            </a:r>
            <a:r>
              <a:rPr sz="1400" spc="-5" dirty="0">
                <a:latin typeface="Calibri"/>
                <a:cs typeface="Calibri"/>
              </a:rPr>
              <a:t>возрастными </a:t>
            </a:r>
            <a:r>
              <a:rPr sz="1400" dirty="0">
                <a:latin typeface="Calibri"/>
                <a:cs typeface="Calibri"/>
              </a:rPr>
              <a:t>и индивидуальными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особенностями, развитие способностей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творческого </a:t>
            </a:r>
            <a:r>
              <a:rPr sz="1400" spc="-5" dirty="0">
                <a:latin typeface="Calibri"/>
                <a:cs typeface="Calibri"/>
              </a:rPr>
              <a:t> потенциала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каждого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ребенка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как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субъекта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отношений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другими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детьми,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взрослыми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миром</a:t>
            </a:r>
            <a:endParaRPr sz="1400">
              <a:latin typeface="Calibri"/>
              <a:cs typeface="Calibri"/>
            </a:endParaRPr>
          </a:p>
          <a:p>
            <a:pPr marL="12700" marR="165100">
              <a:lnSpc>
                <a:spcPts val="1510"/>
              </a:lnSpc>
              <a:spcBef>
                <a:spcPts val="2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объединение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обучения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воспитания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целостный </a:t>
            </a:r>
            <a:r>
              <a:rPr sz="1400" spc="-5" dirty="0">
                <a:latin typeface="Calibri"/>
                <a:cs typeface="Calibri"/>
              </a:rPr>
              <a:t> образовательный </a:t>
            </a:r>
            <a:r>
              <a:rPr sz="1400" spc="-10" dirty="0">
                <a:latin typeface="Calibri"/>
                <a:cs typeface="Calibri"/>
              </a:rPr>
              <a:t>процесс </a:t>
            </a:r>
            <a:r>
              <a:rPr sz="1400" dirty="0">
                <a:latin typeface="Calibri"/>
                <a:cs typeface="Calibri"/>
              </a:rPr>
              <a:t>на основе </a:t>
            </a:r>
            <a:r>
              <a:rPr sz="1400" spc="-5" dirty="0">
                <a:latin typeface="Calibri"/>
                <a:cs typeface="Calibri"/>
              </a:rPr>
              <a:t>духовно-нравственных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социокультурных </a:t>
            </a:r>
            <a:r>
              <a:rPr sz="1400" spc="-5" dirty="0">
                <a:latin typeface="Calibri"/>
                <a:cs typeface="Calibri"/>
              </a:rPr>
              <a:t>ценностей, </a:t>
            </a:r>
            <a:r>
              <a:rPr sz="1400" dirty="0">
                <a:latin typeface="Calibri"/>
                <a:cs typeface="Calibri"/>
              </a:rPr>
              <a:t>принятых в </a:t>
            </a:r>
            <a:r>
              <a:rPr sz="1400" spc="-5" dirty="0">
                <a:latin typeface="Calibri"/>
                <a:cs typeface="Calibri"/>
              </a:rPr>
              <a:t>обществе </a:t>
            </a:r>
            <a:r>
              <a:rPr sz="1400" dirty="0">
                <a:latin typeface="Calibri"/>
                <a:cs typeface="Calibri"/>
              </a:rPr>
              <a:t>правил 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норм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поведения</a:t>
            </a:r>
            <a:r>
              <a:rPr sz="1400" dirty="0">
                <a:latin typeface="Calibri"/>
                <a:cs typeface="Calibri"/>
              </a:rPr>
              <a:t> 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интересах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человека,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семьи,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общества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ts val="1415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формирование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общей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культуры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личности</a:t>
            </a:r>
            <a:r>
              <a:rPr sz="1400" spc="-10" dirty="0">
                <a:latin typeface="Calibri"/>
                <a:cs typeface="Calibri"/>
              </a:rPr>
              <a:t> детей,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развитие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110"/>
              </a:spcBef>
            </a:pPr>
            <a:r>
              <a:rPr sz="1400" dirty="0">
                <a:latin typeface="Calibri"/>
                <a:cs typeface="Calibri"/>
              </a:rPr>
              <a:t>их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социальных,</a:t>
            </a:r>
            <a:r>
              <a:rPr sz="1400" spc="-5" dirty="0">
                <a:latin typeface="Calibri"/>
                <a:cs typeface="Calibri"/>
              </a:rPr>
              <a:t> нравственных, эстетических,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интеллектуальных,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физических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качеств,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инициативности,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самостоятельности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ответственности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ребенка,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формирование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предпосылок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0"/>
              </a:lnSpc>
            </a:pPr>
            <a:r>
              <a:rPr sz="1400" spc="-5" dirty="0">
                <a:latin typeface="Calibri"/>
                <a:cs typeface="Calibri"/>
              </a:rPr>
              <a:t>учебной</a:t>
            </a:r>
            <a:r>
              <a:rPr sz="1400" spc="-10" dirty="0">
                <a:latin typeface="Calibri"/>
                <a:cs typeface="Calibri"/>
              </a:rPr>
              <a:t> деятельности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ts val="151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формирование </a:t>
            </a:r>
            <a:r>
              <a:rPr sz="1400" spc="-10" dirty="0">
                <a:latin typeface="Calibri"/>
                <a:cs typeface="Calibri"/>
              </a:rPr>
              <a:t>социокультурной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среды,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соответствующей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</a:pPr>
            <a:r>
              <a:rPr sz="1400" spc="-5" dirty="0">
                <a:latin typeface="Calibri"/>
                <a:cs typeface="Calibri"/>
              </a:rPr>
              <a:t>возрастным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индивидуальным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особенностям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детей</a:t>
            </a:r>
            <a:endParaRPr sz="1400">
              <a:latin typeface="Calibri"/>
              <a:cs typeface="Calibri"/>
            </a:endParaRPr>
          </a:p>
          <a:p>
            <a:pPr marL="12700" marR="135890">
              <a:lnSpc>
                <a:spcPts val="1510"/>
              </a:lnSpc>
              <a:spcBef>
                <a:spcPts val="11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обеспечение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психолого-педагогической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поддержки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семьи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повышение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компетентности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родителей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(законных</a:t>
            </a:r>
            <a:endParaRPr sz="1400">
              <a:latin typeface="Calibri"/>
              <a:cs typeface="Calibri"/>
            </a:endParaRPr>
          </a:p>
          <a:p>
            <a:pPr marL="12700" marR="78105">
              <a:lnSpc>
                <a:spcPts val="151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представителей)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 вопросах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развития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охраны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укрепления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здоровья</a:t>
            </a:r>
            <a:r>
              <a:rPr sz="1400" spc="-5" dirty="0">
                <a:latin typeface="Calibri"/>
                <a:cs typeface="Calibri"/>
              </a:rPr>
              <a:t> детей</a:t>
            </a:r>
            <a:endParaRPr sz="1400">
              <a:latin typeface="Calibri"/>
              <a:cs typeface="Calibri"/>
            </a:endParaRPr>
          </a:p>
          <a:p>
            <a:pPr marL="12700" marR="123825">
              <a:lnSpc>
                <a:spcPts val="151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обеспечение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преемственности</a:t>
            </a:r>
            <a:r>
              <a:rPr sz="1400" spc="-10" dirty="0">
                <a:latin typeface="Calibri"/>
                <a:cs typeface="Calibri"/>
              </a:rPr>
              <a:t> целей,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задач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содержания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дошкольного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общего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начального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общего</a:t>
            </a:r>
            <a:r>
              <a:rPr sz="1400" spc="-5" dirty="0">
                <a:latin typeface="Calibri"/>
                <a:cs typeface="Calibri"/>
              </a:rPr>
              <a:t> образования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1714" y="1226058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0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ПООП</a:t>
            </a:r>
            <a:r>
              <a:rPr spc="-110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30" dirty="0"/>
              <a:t>ФОП:</a:t>
            </a:r>
            <a:r>
              <a:rPr spc="-85" dirty="0"/>
              <a:t> </a:t>
            </a:r>
            <a:r>
              <a:rPr spc="-25" dirty="0"/>
              <a:t>сходство</a:t>
            </a:r>
            <a:r>
              <a:rPr spc="-10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-25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9271" y="999871"/>
            <a:ext cx="79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1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ачи: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9271" y="1246454"/>
            <a:ext cx="5586730" cy="25228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50"/>
              </a:spcBef>
              <a:buSzPct val="94444"/>
              <a:buFont typeface="Wingdings"/>
              <a:buChar char=""/>
              <a:tabLst>
                <a:tab pos="193675" algn="l"/>
              </a:tabLst>
            </a:pPr>
            <a:r>
              <a:rPr sz="1800" spc="-5" dirty="0">
                <a:latin typeface="Calibri"/>
                <a:cs typeface="Calibri"/>
              </a:rPr>
              <a:t>обеспечение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единых</a:t>
            </a:r>
            <a:r>
              <a:rPr sz="1800" spc="-5" dirty="0">
                <a:latin typeface="Calibri"/>
                <a:cs typeface="Calibri"/>
              </a:rPr>
              <a:t> для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Российской</a:t>
            </a:r>
            <a:r>
              <a:rPr sz="1800" spc="-5" dirty="0">
                <a:latin typeface="Calibri"/>
                <a:cs typeface="Calibri"/>
              </a:rPr>
              <a:t> Федерации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содержания</a:t>
            </a:r>
            <a:r>
              <a:rPr sz="1800" spc="-10" dirty="0">
                <a:latin typeface="Calibri"/>
                <a:cs typeface="Calibri"/>
              </a:rPr>
              <a:t> ДО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планируемых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результатов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освоения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образовательной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программы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ДО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ts val="1939"/>
              </a:lnSpc>
              <a:spcBef>
                <a:spcPts val="1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10" dirty="0">
                <a:latin typeface="Calibri"/>
                <a:cs typeface="Calibri"/>
              </a:rPr>
              <a:t>создание условий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равного доступа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образованию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всех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дошкольного</a:t>
            </a:r>
            <a:r>
              <a:rPr sz="1800" spc="-5" dirty="0">
                <a:latin typeface="Calibri"/>
                <a:cs typeface="Calibri"/>
              </a:rPr>
              <a:t> возраста</a:t>
            </a:r>
            <a:r>
              <a:rPr sz="1800" dirty="0">
                <a:latin typeface="Calibri"/>
                <a:cs typeface="Calibri"/>
              </a:rPr>
              <a:t> 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учётом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разнообразия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образовательных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потребностей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1820"/>
              </a:lnSpc>
            </a:pPr>
            <a:r>
              <a:rPr sz="1800" spc="-5" dirty="0">
                <a:latin typeface="Calibri"/>
                <a:cs typeface="Calibri"/>
              </a:rPr>
              <a:t>индивидуальных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возможностей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ts val="1939"/>
              </a:lnSpc>
              <a:spcBef>
                <a:spcPts val="140"/>
              </a:spcBef>
              <a:buSzPct val="94444"/>
              <a:buFont typeface="Wingdings"/>
              <a:buChar char=""/>
              <a:tabLst>
                <a:tab pos="193040" algn="l"/>
                <a:tab pos="1901825" algn="l"/>
                <a:tab pos="4383405" algn="l"/>
              </a:tabLst>
            </a:pP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тро</a:t>
            </a:r>
            <a:r>
              <a:rPr sz="1800" spc="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ние	</a:t>
            </a:r>
            <a:r>
              <a:rPr sz="1800" spc="5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укту</a:t>
            </a:r>
            <a:r>
              <a:rPr sz="1800" spc="10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ировани</a:t>
            </a:r>
            <a:r>
              <a:rPr sz="1800" spc="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)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ания  </a:t>
            </a:r>
            <a:r>
              <a:rPr sz="1800" spc="-10" dirty="0">
                <a:latin typeface="Calibri"/>
                <a:cs typeface="Calibri"/>
              </a:rPr>
              <a:t>образовательной</a:t>
            </a:r>
            <a:r>
              <a:rPr sz="1800" spc="-5" dirty="0">
                <a:latin typeface="Calibri"/>
                <a:cs typeface="Calibri"/>
              </a:rPr>
              <a:t> деятельности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основе</a:t>
            </a:r>
            <a:r>
              <a:rPr sz="1800" dirty="0">
                <a:latin typeface="Calibri"/>
                <a:cs typeface="Calibri"/>
              </a:rPr>
              <a:t> учёта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возрастных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индивидуальных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особенностей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развития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498" y="999871"/>
            <a:ext cx="79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1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ачи: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498" y="1987677"/>
            <a:ext cx="5330825" cy="301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обеспечение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равных </a:t>
            </a:r>
            <a:r>
              <a:rPr sz="1800" spc="-10" dirty="0">
                <a:latin typeface="Calibri"/>
                <a:cs typeface="Calibri"/>
              </a:rPr>
              <a:t>возможностей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полноценного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каждого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ребенка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период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15" dirty="0">
                <a:latin typeface="Calibri"/>
                <a:cs typeface="Calibri"/>
              </a:rPr>
              <a:t>дошкольного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детства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независимо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места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проживания,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нации,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языка,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социального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статуса</a:t>
            </a:r>
            <a:endParaRPr sz="1800">
              <a:latin typeface="Calibri"/>
              <a:cs typeface="Calibri"/>
            </a:endParaRPr>
          </a:p>
          <a:p>
            <a:pPr marL="12700" marR="428625">
              <a:lnSpc>
                <a:spcPts val="1939"/>
              </a:lnSpc>
              <a:spcBef>
                <a:spcPts val="14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формирование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социокультурной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среды,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соответствующей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возрастным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индивидуальным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особенностям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</a:t>
            </a:r>
            <a:endParaRPr sz="1800">
              <a:latin typeface="Calibri"/>
              <a:cs typeface="Calibri"/>
            </a:endParaRPr>
          </a:p>
          <a:p>
            <a:pPr marL="12700" marR="33655">
              <a:lnSpc>
                <a:spcPts val="1939"/>
              </a:lnSpc>
              <a:spcBef>
                <a:spcPts val="1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создание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благоприятных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условий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их </a:t>
            </a:r>
            <a:r>
              <a:rPr sz="1800" spc="-5" dirty="0">
                <a:latin typeface="Calibri"/>
                <a:cs typeface="Calibri"/>
              </a:rPr>
              <a:t>возрастными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индивидуальными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ts val="1939"/>
              </a:lnSpc>
              <a:spcBef>
                <a:spcPts val="10"/>
              </a:spcBef>
            </a:pPr>
            <a:r>
              <a:rPr sz="1800" spc="-10" dirty="0">
                <a:latin typeface="Calibri"/>
                <a:cs typeface="Calibri"/>
              </a:rPr>
              <a:t>особенностями, </a:t>
            </a:r>
            <a:r>
              <a:rPr sz="1800" spc="-5" dirty="0">
                <a:latin typeface="Calibri"/>
                <a:cs typeface="Calibri"/>
              </a:rPr>
              <a:t>развитие </a:t>
            </a:r>
            <a:r>
              <a:rPr sz="1800" spc="-10" dirty="0">
                <a:latin typeface="Calibri"/>
                <a:cs typeface="Calibri"/>
              </a:rPr>
              <a:t>способностей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творческого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потенциала </a:t>
            </a:r>
            <a:r>
              <a:rPr sz="1800" spc="-10" dirty="0">
                <a:latin typeface="Calibri"/>
                <a:cs typeface="Calibri"/>
              </a:rPr>
              <a:t>каждого </a:t>
            </a:r>
            <a:r>
              <a:rPr sz="1800" spc="-5" dirty="0">
                <a:latin typeface="Calibri"/>
                <a:cs typeface="Calibri"/>
              </a:rPr>
              <a:t>ребенка </a:t>
            </a:r>
            <a:r>
              <a:rPr sz="1800" spc="-10" dirty="0">
                <a:latin typeface="Calibri"/>
                <a:cs typeface="Calibri"/>
              </a:rPr>
              <a:t>как </a:t>
            </a:r>
            <a:r>
              <a:rPr sz="1800" spc="-5" dirty="0">
                <a:latin typeface="Calibri"/>
                <a:cs typeface="Calibri"/>
              </a:rPr>
              <a:t>субъекта отношений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другими</a:t>
            </a:r>
            <a:r>
              <a:rPr sz="1800" spc="-10" dirty="0">
                <a:latin typeface="Calibri"/>
                <a:cs typeface="Calibri"/>
              </a:rPr>
              <a:t> детьми,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взрослыми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миром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3194" y="1407413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48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0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ПООП</a:t>
            </a:r>
            <a:r>
              <a:rPr spc="-110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30" dirty="0"/>
              <a:t>ФОП:</a:t>
            </a:r>
            <a:r>
              <a:rPr spc="-85" dirty="0"/>
              <a:t> </a:t>
            </a:r>
            <a:r>
              <a:rPr spc="-25" dirty="0"/>
              <a:t>сходство</a:t>
            </a:r>
            <a:r>
              <a:rPr spc="-10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-25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5808" y="999871"/>
            <a:ext cx="5971540" cy="449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Задачи: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5"/>
              </a:spcBef>
              <a:buSzPct val="94444"/>
              <a:buFont typeface="Wingdings"/>
              <a:buChar char=""/>
              <a:tabLst>
                <a:tab pos="193675" algn="l"/>
              </a:tabLst>
            </a:pPr>
            <a:r>
              <a:rPr sz="1800" spc="-5" dirty="0">
                <a:latin typeface="Calibri"/>
                <a:cs typeface="Calibri"/>
              </a:rPr>
              <a:t>приобщение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возрастными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особенностями)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базовым </a:t>
            </a:r>
            <a:r>
              <a:rPr sz="1800" spc="-5" dirty="0">
                <a:latin typeface="Calibri"/>
                <a:cs typeface="Calibri"/>
              </a:rPr>
              <a:t>ценностям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российского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народа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жизнь,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достоинство,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права 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свободы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человека, </a:t>
            </a:r>
            <a:r>
              <a:rPr sz="1800" spc="-5" dirty="0">
                <a:latin typeface="Calibri"/>
                <a:cs typeface="Calibri"/>
              </a:rPr>
              <a:t>патриотизм,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гражданственность,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высокие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нравственные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идеалы,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крепкая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семья,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созидательный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труд,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приоритет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духовного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материальным,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гуманизм,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милосердие,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справедливость,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10" dirty="0">
                <a:latin typeface="Calibri"/>
                <a:cs typeface="Calibri"/>
              </a:rPr>
              <a:t>коллективизм,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взаимопомощь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взаимоуважение,</a:t>
            </a:r>
            <a:endParaRPr sz="1800">
              <a:latin typeface="Calibri"/>
              <a:cs typeface="Calibri"/>
            </a:endParaRPr>
          </a:p>
          <a:p>
            <a:pPr marL="12700" marR="290195">
              <a:lnSpc>
                <a:spcPts val="1939"/>
              </a:lnSpc>
              <a:spcBef>
                <a:spcPts val="140"/>
              </a:spcBef>
            </a:pPr>
            <a:r>
              <a:rPr sz="1800" spc="-10" dirty="0">
                <a:latin typeface="Calibri"/>
                <a:cs typeface="Calibri"/>
              </a:rPr>
              <a:t>историческая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память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преемственность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поколений,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единство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народов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России;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создание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условий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формирования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ценностного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отношения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окружающему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миру,</a:t>
            </a:r>
            <a:r>
              <a:rPr sz="1800" spc="-5" dirty="0">
                <a:latin typeface="Calibri"/>
                <a:cs typeface="Calibri"/>
              </a:rPr>
              <a:t> становления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опыта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действий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поступков</a:t>
            </a:r>
            <a:r>
              <a:rPr sz="1800" dirty="0">
                <a:latin typeface="Calibri"/>
                <a:cs typeface="Calibri"/>
              </a:rPr>
              <a:t> на </a:t>
            </a:r>
            <a:r>
              <a:rPr sz="1800" spc="-5" dirty="0">
                <a:latin typeface="Calibri"/>
                <a:cs typeface="Calibri"/>
              </a:rPr>
              <a:t>основе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осмысления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ценностей</a:t>
            </a:r>
            <a:endParaRPr sz="1800">
              <a:latin typeface="Calibri"/>
              <a:cs typeface="Calibri"/>
            </a:endParaRPr>
          </a:p>
          <a:p>
            <a:pPr marL="12700" marR="1069975">
              <a:lnSpc>
                <a:spcPts val="1939"/>
              </a:lnSpc>
              <a:spcBef>
                <a:spcPts val="25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Calibri"/>
                <a:cs typeface="Calibri"/>
              </a:rPr>
              <a:t>обеспечение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развития физических,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личностных,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нравственных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качеств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основ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патриотизма,</a:t>
            </a:r>
            <a:endParaRPr sz="1800">
              <a:latin typeface="Calibri"/>
              <a:cs typeface="Calibri"/>
            </a:endParaRPr>
          </a:p>
          <a:p>
            <a:pPr marL="12700" marR="1294130">
              <a:lnSpc>
                <a:spcPts val="1939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интеллектуальных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художественно-творческих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способностей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ребёнка,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инициативности,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самостоятельности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ответственности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498" y="999871"/>
            <a:ext cx="461772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Задачи: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формирование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культуры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личности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социальных,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нравственных,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эстетических,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интеллектуальных,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физических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качеств,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инициативности,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самостоятельности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ответственности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ребенка,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формирование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предпосылок учебной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деятельности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1714" y="1226058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0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ПООП</a:t>
            </a:r>
            <a:r>
              <a:rPr spc="-110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spc="-30" dirty="0"/>
              <a:t>ФОП:</a:t>
            </a:r>
            <a:r>
              <a:rPr spc="-85" dirty="0"/>
              <a:t> </a:t>
            </a:r>
            <a:r>
              <a:rPr spc="-25" dirty="0"/>
              <a:t>сходство</a:t>
            </a:r>
            <a:r>
              <a:rPr spc="-10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-25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5808" y="999871"/>
            <a:ext cx="118300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Задачи:</a:t>
            </a:r>
            <a:endParaRPr sz="1800">
              <a:latin typeface="Calibri"/>
              <a:cs typeface="Calibri"/>
            </a:endParaRPr>
          </a:p>
          <a:p>
            <a:pPr marL="193040" indent="-180975">
              <a:lnSpc>
                <a:spcPts val="2050"/>
              </a:lnSpc>
              <a:buSzPct val="94444"/>
              <a:buFont typeface="Wingdings"/>
              <a:buChar char=""/>
              <a:tabLst>
                <a:tab pos="193675" algn="l"/>
                <a:tab pos="1045844" algn="l"/>
              </a:tabLst>
            </a:pP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хран</a:t>
            </a:r>
            <a:r>
              <a:rPr sz="1800" dirty="0">
                <a:latin typeface="Calibri"/>
                <a:cs typeface="Calibri"/>
              </a:rPr>
              <a:t>а	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5808" y="1493901"/>
            <a:ext cx="1760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6490" algn="l"/>
              </a:tabLst>
            </a:pPr>
            <a:r>
              <a:rPr sz="1800" spc="-10" dirty="0">
                <a:latin typeface="Calibri"/>
                <a:cs typeface="Calibri"/>
              </a:rPr>
              <a:t>здоровья	детей,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8038" y="1246454"/>
            <a:ext cx="436308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055"/>
              </a:lnSpc>
              <a:spcBef>
                <a:spcPts val="100"/>
              </a:spcBef>
              <a:tabLst>
                <a:tab pos="1331595" algn="l"/>
                <a:tab pos="2734310" algn="l"/>
                <a:tab pos="3034030" algn="l"/>
              </a:tabLst>
            </a:pPr>
            <a:r>
              <a:rPr sz="1800" dirty="0">
                <a:latin typeface="Calibri"/>
                <a:cs typeface="Calibri"/>
              </a:rPr>
              <a:t>укрепление	</a:t>
            </a:r>
            <a:r>
              <a:rPr sz="1800" spc="-5" dirty="0">
                <a:latin typeface="Calibri"/>
                <a:cs typeface="Calibri"/>
              </a:rPr>
              <a:t>физического	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психического</a:t>
            </a:r>
            <a:endParaRPr sz="1800">
              <a:latin typeface="Calibri"/>
              <a:cs typeface="Calibri"/>
            </a:endParaRPr>
          </a:p>
          <a:p>
            <a:pPr marR="7620" algn="r">
              <a:lnSpc>
                <a:spcPts val="2055"/>
              </a:lnSpc>
              <a:tabLst>
                <a:tab pos="319405" algn="l"/>
                <a:tab pos="888365" algn="l"/>
                <a:tab pos="1654810" algn="l"/>
                <a:tab pos="2084705" algn="l"/>
              </a:tabLst>
            </a:pPr>
            <a:r>
              <a:rPr sz="1800" dirty="0">
                <a:latin typeface="Calibri"/>
                <a:cs typeface="Calibri"/>
              </a:rPr>
              <a:t>в	</a:t>
            </a:r>
            <a:r>
              <a:rPr sz="1800" spc="-15" dirty="0">
                <a:latin typeface="Calibri"/>
                <a:cs typeface="Calibri"/>
              </a:rPr>
              <a:t>том	</a:t>
            </a:r>
            <a:r>
              <a:rPr sz="1800" spc="-5" dirty="0">
                <a:latin typeface="Calibri"/>
                <a:cs typeface="Calibri"/>
              </a:rPr>
              <a:t>числе	их	эмоционального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5808" y="1740789"/>
            <a:ext cx="147193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благополучия</a:t>
            </a:r>
            <a:endParaRPr sz="1800">
              <a:latin typeface="Calibri"/>
              <a:cs typeface="Calibri"/>
            </a:endParaRPr>
          </a:p>
          <a:p>
            <a:pPr marL="192405" indent="-180340">
              <a:lnSpc>
                <a:spcPts val="205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Calibri"/>
                <a:cs typeface="Calibri"/>
              </a:rPr>
              <a:t>обеспечение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5990" y="1987677"/>
            <a:ext cx="261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психолого-педагогической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5808" y="2234565"/>
            <a:ext cx="435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5510" algn="l"/>
                <a:tab pos="1327785" algn="l"/>
                <a:tab pos="2769235" algn="l"/>
              </a:tabLst>
            </a:pPr>
            <a:r>
              <a:rPr sz="1800" spc="-5" dirty="0">
                <a:latin typeface="Calibri"/>
                <a:cs typeface="Calibri"/>
              </a:rPr>
              <a:t>семьи	</a:t>
            </a:r>
            <a:r>
              <a:rPr sz="1800" dirty="0">
                <a:latin typeface="Calibri"/>
                <a:cs typeface="Calibri"/>
              </a:rPr>
              <a:t>и	повышение	</a:t>
            </a:r>
            <a:r>
              <a:rPr sz="1800" spc="-5" dirty="0">
                <a:latin typeface="Calibri"/>
                <a:cs typeface="Calibri"/>
              </a:rPr>
              <a:t>компетентности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5808" y="2481148"/>
            <a:ext cx="4298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2375" algn="l"/>
                <a:tab pos="3063875" algn="l"/>
                <a:tab pos="3388360" algn="l"/>
              </a:tabLst>
            </a:pPr>
            <a:r>
              <a:rPr sz="1800" spc="-5" dirty="0">
                <a:latin typeface="Calibri"/>
                <a:cs typeface="Calibri"/>
              </a:rPr>
              <a:t>(законных	</a:t>
            </a:r>
            <a:r>
              <a:rPr sz="1800" spc="-10" dirty="0">
                <a:latin typeface="Calibri"/>
                <a:cs typeface="Calibri"/>
              </a:rPr>
              <a:t>представителей)	</a:t>
            </a:r>
            <a:r>
              <a:rPr sz="1800" dirty="0">
                <a:latin typeface="Calibri"/>
                <a:cs typeface="Calibri"/>
              </a:rPr>
              <a:t>в	</a:t>
            </a:r>
            <a:r>
              <a:rPr sz="1800" spc="-5" dirty="0">
                <a:latin typeface="Calibri"/>
                <a:cs typeface="Calibri"/>
              </a:rPr>
              <a:t>вопросах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63098" y="1987677"/>
            <a:ext cx="120967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69850" algn="r">
              <a:lnSpc>
                <a:spcPts val="1939"/>
              </a:lnSpc>
              <a:spcBef>
                <a:spcPts val="345"/>
              </a:spcBef>
            </a:pPr>
            <a:r>
              <a:rPr sz="1800" spc="5" dirty="0">
                <a:latin typeface="Calibri"/>
                <a:cs typeface="Calibri"/>
              </a:rPr>
              <a:t>п</a:t>
            </a:r>
            <a:r>
              <a:rPr sz="1800" spc="-50" dirty="0">
                <a:latin typeface="Calibri"/>
                <a:cs typeface="Calibri"/>
              </a:rPr>
              <a:t>о</a:t>
            </a:r>
            <a:r>
              <a:rPr sz="1800" spc="35" dirty="0">
                <a:latin typeface="Calibri"/>
                <a:cs typeface="Calibri"/>
              </a:rPr>
              <a:t>д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жки  </a:t>
            </a:r>
            <a:r>
              <a:rPr sz="1800" spc="-15" dirty="0">
                <a:latin typeface="Calibri"/>
                <a:cs typeface="Calibri"/>
              </a:rPr>
              <a:t>родителей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п</a:t>
            </a:r>
            <a:r>
              <a:rPr sz="1800" dirty="0">
                <a:latin typeface="Calibri"/>
                <a:cs typeface="Calibri"/>
              </a:rPr>
              <a:t>ита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я</a:t>
            </a:r>
            <a:r>
              <a:rPr sz="180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75808" y="2728721"/>
            <a:ext cx="5694045" cy="15347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tabLst>
                <a:tab pos="1062355" algn="l"/>
                <a:tab pos="1318895" algn="l"/>
                <a:tab pos="2386965" algn="l"/>
                <a:tab pos="3240405" algn="l"/>
                <a:tab pos="3495040" algn="l"/>
                <a:tab pos="4773930" algn="l"/>
              </a:tabLst>
            </a:pP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5" dirty="0">
                <a:latin typeface="Calibri"/>
                <a:cs typeface="Calibri"/>
              </a:rPr>
              <a:t>б</a:t>
            </a:r>
            <a:r>
              <a:rPr sz="1800" dirty="0">
                <a:latin typeface="Calibri"/>
                <a:cs typeface="Calibri"/>
              </a:rPr>
              <a:t>учения	и	</a:t>
            </a:r>
            <a:r>
              <a:rPr sz="1800" spc="-5" dirty="0">
                <a:latin typeface="Calibri"/>
                <a:cs typeface="Calibri"/>
              </a:rPr>
              <a:t>развити</a:t>
            </a:r>
            <a:r>
              <a:rPr sz="1800" dirty="0">
                <a:latin typeface="Calibri"/>
                <a:cs typeface="Calibri"/>
              </a:rPr>
              <a:t>я,	</a:t>
            </a:r>
            <a:r>
              <a:rPr sz="1800" spc="-3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хр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ы	и	у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реп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ия	</a:t>
            </a:r>
            <a:r>
              <a:rPr sz="1800" spc="-20" dirty="0">
                <a:latin typeface="Calibri"/>
                <a:cs typeface="Calibri"/>
              </a:rPr>
              <a:t>з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" dirty="0">
                <a:latin typeface="Calibri"/>
                <a:cs typeface="Calibri"/>
              </a:rPr>
              <a:t>оровья  </a:t>
            </a:r>
            <a:r>
              <a:rPr sz="1800" spc="-10" dirty="0">
                <a:latin typeface="Calibri"/>
                <a:cs typeface="Calibri"/>
              </a:rPr>
              <a:t>детей, </a:t>
            </a:r>
            <a:r>
              <a:rPr sz="1800" spc="-5" dirty="0">
                <a:latin typeface="Calibri"/>
                <a:cs typeface="Calibri"/>
              </a:rPr>
              <a:t>обеспечения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безопасности</a:t>
            </a:r>
            <a:endParaRPr sz="1800">
              <a:latin typeface="Calibri"/>
              <a:cs typeface="Calibri"/>
            </a:endParaRPr>
          </a:p>
          <a:p>
            <a:pPr marL="12700" marR="260985">
              <a:lnSpc>
                <a:spcPts val="1939"/>
              </a:lnSpc>
              <a:spcBef>
                <a:spcPts val="1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10" dirty="0">
                <a:latin typeface="Calibri"/>
                <a:cs typeface="Calibri"/>
              </a:rPr>
              <a:t>достижение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детьми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этапе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завершения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уровня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развития,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необходимого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достаточного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успешного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освоения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ими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образовательных</a:t>
            </a:r>
            <a:r>
              <a:rPr sz="1800" dirty="0">
                <a:latin typeface="Calibri"/>
                <a:cs typeface="Calibri"/>
              </a:rPr>
              <a:t> программ </a:t>
            </a:r>
            <a:r>
              <a:rPr sz="1800" spc="-5" dirty="0">
                <a:latin typeface="Calibri"/>
                <a:cs typeface="Calibri"/>
              </a:rPr>
              <a:t>начального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5498" y="999871"/>
            <a:ext cx="4810760" cy="301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Задачи: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1945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охрана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укрепление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физического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394970">
              <a:lnSpc>
                <a:spcPts val="1939"/>
              </a:lnSpc>
              <a:spcBef>
                <a:spcPts val="140"/>
              </a:spcBef>
            </a:pPr>
            <a:r>
              <a:rPr sz="1800" spc="-10" dirty="0">
                <a:latin typeface="Calibri"/>
                <a:cs typeface="Calibri"/>
              </a:rPr>
              <a:t>психического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здоровья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числе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эмоционального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благополучия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181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обеспечение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психолого-педагогической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ct val="90100"/>
              </a:lnSpc>
              <a:spcBef>
                <a:spcPts val="105"/>
              </a:spcBef>
            </a:pPr>
            <a:r>
              <a:rPr sz="1800" spc="-5" dirty="0">
                <a:latin typeface="Calibri"/>
                <a:cs typeface="Calibri"/>
              </a:rPr>
              <a:t>поддержки </a:t>
            </a:r>
            <a:r>
              <a:rPr sz="1800" spc="-10" dirty="0">
                <a:latin typeface="Calibri"/>
                <a:cs typeface="Calibri"/>
              </a:rPr>
              <a:t>семьи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повышение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компетентности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родителей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(законных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представителей)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вопросах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развития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охраны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dirty="0">
                <a:latin typeface="Calibri"/>
                <a:cs typeface="Calibri"/>
              </a:rPr>
              <a:t>укрепления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здоровья детей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4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обеспечение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преемственности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целей, </a:t>
            </a:r>
            <a:r>
              <a:rPr sz="1800" spc="-5" dirty="0">
                <a:latin typeface="Calibri"/>
                <a:cs typeface="Calibri"/>
              </a:rPr>
              <a:t>задач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содержания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дошкольного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начального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31714" y="1226058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166115"/>
            <a:ext cx="1024128" cy="679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0682" y="370838"/>
            <a:ext cx="5810324" cy="4190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01444" y="206755"/>
            <a:ext cx="5879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Планируемые</a:t>
            </a:r>
            <a:r>
              <a:rPr spc="-110" dirty="0"/>
              <a:t> </a:t>
            </a:r>
            <a:r>
              <a:rPr spc="-25" dirty="0"/>
              <a:t>результаты</a:t>
            </a:r>
            <a:r>
              <a:rPr spc="-110" dirty="0"/>
              <a:t> </a:t>
            </a:r>
            <a:r>
              <a:rPr spc="-25" dirty="0"/>
              <a:t>ФОП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4474" y="1198245"/>
            <a:ext cx="9662795" cy="540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959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Планируемые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результаты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возрастные </a:t>
            </a:r>
            <a:r>
              <a:rPr sz="2400" b="1" spc="-10" dirty="0">
                <a:latin typeface="Calibri"/>
                <a:cs typeface="Calibri"/>
              </a:rPr>
              <a:t>характеристики</a:t>
            </a:r>
            <a:r>
              <a:rPr sz="2400" b="1" spc="-5" dirty="0">
                <a:latin typeface="Calibri"/>
                <a:cs typeface="Calibri"/>
              </a:rPr>
              <a:t> возможных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достижений </a:t>
            </a:r>
            <a:r>
              <a:rPr sz="2400" b="1" spc="-5" dirty="0">
                <a:latin typeface="Calibri"/>
                <a:cs typeface="Calibri"/>
              </a:rPr>
              <a:t>ребёнка </a:t>
            </a:r>
            <a:r>
              <a:rPr sz="2400" b="1" spc="-15" dirty="0">
                <a:latin typeface="Calibri"/>
                <a:cs typeface="Calibri"/>
              </a:rPr>
              <a:t>дошкольного </a:t>
            </a:r>
            <a:r>
              <a:rPr sz="2400" b="1" dirty="0">
                <a:latin typeface="Calibri"/>
                <a:cs typeface="Calibri"/>
              </a:rPr>
              <a:t>возраста </a:t>
            </a:r>
            <a:r>
              <a:rPr sz="2400" b="1" spc="-5" dirty="0">
                <a:latin typeface="Calibri"/>
                <a:cs typeface="Calibri"/>
              </a:rPr>
              <a:t>на разных </a:t>
            </a:r>
            <a:r>
              <a:rPr sz="2400" b="1" dirty="0">
                <a:latin typeface="Calibri"/>
                <a:cs typeface="Calibri"/>
              </a:rPr>
              <a:t>возрастных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этапах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 завершению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дошкольного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образования</a:t>
            </a:r>
            <a:endParaRPr sz="2400">
              <a:latin typeface="Calibri"/>
              <a:cs typeface="Calibri"/>
            </a:endParaRPr>
          </a:p>
          <a:p>
            <a:pPr marL="12700" marR="681990">
              <a:lnSpc>
                <a:spcPct val="100000"/>
              </a:lnSpc>
              <a:spcBef>
                <a:spcPts val="1875"/>
              </a:spcBef>
            </a:pPr>
            <a:r>
              <a:rPr sz="2400" b="1" spc="-5" dirty="0">
                <a:latin typeface="Calibri"/>
                <a:cs typeface="Calibri"/>
              </a:rPr>
              <a:t>Степень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выраженности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возрастных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характеристик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возможных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достижений может различаться </a:t>
            </a:r>
            <a:r>
              <a:rPr sz="2400" b="1" dirty="0">
                <a:latin typeface="Calibri"/>
                <a:cs typeface="Calibri"/>
              </a:rPr>
              <a:t>у </a:t>
            </a:r>
            <a:r>
              <a:rPr sz="2400" b="1" spc="-5" dirty="0">
                <a:latin typeface="Calibri"/>
                <a:cs typeface="Calibri"/>
              </a:rPr>
              <a:t>детей </a:t>
            </a:r>
            <a:r>
              <a:rPr sz="2400" b="1" dirty="0">
                <a:latin typeface="Calibri"/>
                <a:cs typeface="Calibri"/>
              </a:rPr>
              <a:t>одного </a:t>
            </a:r>
            <a:r>
              <a:rPr sz="2400" b="1" spc="-5" dirty="0">
                <a:latin typeface="Calibri"/>
                <a:cs typeface="Calibri"/>
              </a:rPr>
              <a:t>возраста по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причине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высокой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индивидуализации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их </a:t>
            </a:r>
            <a:r>
              <a:rPr sz="2400" b="1" spc="-5" dirty="0">
                <a:latin typeface="Calibri"/>
                <a:cs typeface="Calibri"/>
              </a:rPr>
              <a:t>психического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развития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стартовых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условий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освоения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образовательной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программы.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Обозначенные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различия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должны быть констатированы </a:t>
            </a:r>
            <a:r>
              <a:rPr sz="2400" b="1" dirty="0">
                <a:latin typeface="Calibri"/>
                <a:cs typeface="Calibri"/>
              </a:rPr>
              <a:t>как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трудности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ребёнка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освоении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образовательной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программы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ДОО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Планируемые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результаты</a:t>
            </a:r>
            <a:r>
              <a:rPr sz="2400" b="1" dirty="0">
                <a:latin typeface="Calibri"/>
                <a:cs typeface="Calibri"/>
              </a:rPr>
              <a:t> освоения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основной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образовательной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программы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ДО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заданы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как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целевые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ориентиры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ДО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представляют </a:t>
            </a:r>
            <a:r>
              <a:rPr sz="2400" b="1" spc="-5" dirty="0">
                <a:latin typeface="Calibri"/>
                <a:cs typeface="Calibri"/>
              </a:rPr>
              <a:t> собой </a:t>
            </a:r>
            <a:r>
              <a:rPr sz="2400" b="1" dirty="0">
                <a:latin typeface="Calibri"/>
                <a:cs typeface="Calibri"/>
              </a:rPr>
              <a:t>социально-нормативные возрастные </a:t>
            </a:r>
            <a:r>
              <a:rPr sz="2400" b="1" spc="-5" dirty="0">
                <a:latin typeface="Calibri"/>
                <a:cs typeface="Calibri"/>
              </a:rPr>
              <a:t>характеристики возможных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достижений </a:t>
            </a:r>
            <a:r>
              <a:rPr sz="2400" b="1" spc="-5" dirty="0">
                <a:latin typeface="Calibri"/>
                <a:cs typeface="Calibri"/>
              </a:rPr>
              <a:t>ребёнка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 разных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этапах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дошкольного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детства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166115"/>
            <a:ext cx="1024128" cy="6797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77111" y="27432"/>
            <a:ext cx="9427210" cy="1664970"/>
            <a:chOff x="1277111" y="27432"/>
            <a:chExt cx="9427210" cy="16649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7111" y="27432"/>
              <a:ext cx="9426702" cy="11163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8003" y="576072"/>
              <a:ext cx="6258306" cy="11163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7180" y="576072"/>
              <a:ext cx="1637537" cy="111632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8102" y="144221"/>
            <a:ext cx="868553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053465" marR="5080" indent="-1041400">
              <a:lnSpc>
                <a:spcPts val="4320"/>
              </a:lnSpc>
              <a:spcBef>
                <a:spcPts val="640"/>
              </a:spcBef>
            </a:pPr>
            <a:r>
              <a:rPr sz="4000" spc="-35" dirty="0"/>
              <a:t>Педагогическая</a:t>
            </a:r>
            <a:r>
              <a:rPr sz="4000" spc="-100" dirty="0"/>
              <a:t> </a:t>
            </a:r>
            <a:r>
              <a:rPr sz="4000" spc="-35" dirty="0"/>
              <a:t>диагностика</a:t>
            </a:r>
            <a:r>
              <a:rPr sz="4000" spc="-95" dirty="0"/>
              <a:t> </a:t>
            </a:r>
            <a:r>
              <a:rPr sz="4000" spc="-35" dirty="0"/>
              <a:t>достижения </a:t>
            </a:r>
            <a:r>
              <a:rPr sz="4000" spc="-885" dirty="0"/>
              <a:t> </a:t>
            </a:r>
            <a:r>
              <a:rPr sz="4000" spc="-40" dirty="0"/>
              <a:t>планируемых</a:t>
            </a:r>
            <a:r>
              <a:rPr sz="4000" spc="-90" dirty="0"/>
              <a:t> </a:t>
            </a:r>
            <a:r>
              <a:rPr sz="4000" spc="-35" dirty="0"/>
              <a:t>результатов</a:t>
            </a:r>
            <a:r>
              <a:rPr sz="4000" spc="-95" dirty="0"/>
              <a:t> </a:t>
            </a:r>
            <a:r>
              <a:rPr sz="4000" spc="-30" dirty="0"/>
              <a:t>ФОП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594156" y="1406778"/>
            <a:ext cx="9693275" cy="510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134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Педагогическая</a:t>
            </a:r>
            <a:r>
              <a:rPr sz="2400" b="1" spc="-5" dirty="0">
                <a:latin typeface="Calibri"/>
                <a:cs typeface="Calibri"/>
              </a:rPr>
              <a:t> диагностика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достижений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планируемых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результатов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направлена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 изучение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умений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ребёнка,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его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интересов,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предпочтений,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склонностей,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личностных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особенностей,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способов </a:t>
            </a:r>
            <a:r>
              <a:rPr sz="2400" b="1" spc="-10" dirty="0">
                <a:latin typeface="Calibri"/>
                <a:cs typeface="Calibri"/>
              </a:rPr>
              <a:t>взаимодействия </a:t>
            </a:r>
            <a:r>
              <a:rPr sz="2400" b="1" spc="-5" dirty="0">
                <a:latin typeface="Calibri"/>
                <a:cs typeface="Calibri"/>
              </a:rPr>
              <a:t>со взрослыми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сверстниками. Она позволяет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выявлять </a:t>
            </a:r>
            <a:r>
              <a:rPr sz="2400" b="1" dirty="0">
                <a:latin typeface="Calibri"/>
                <a:cs typeface="Calibri"/>
              </a:rPr>
              <a:t>особенности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динамику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развития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ребёнка,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составлять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12700" marR="85915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основе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полученных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данных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индивидуальные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образовательные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маршруты </a:t>
            </a:r>
            <a:r>
              <a:rPr sz="2400" b="1" dirty="0">
                <a:latin typeface="Calibri"/>
                <a:cs typeface="Calibri"/>
              </a:rPr>
              <a:t>освоения </a:t>
            </a:r>
            <a:r>
              <a:rPr sz="2400" b="1" spc="-5" dirty="0">
                <a:latin typeface="Calibri"/>
                <a:cs typeface="Calibri"/>
              </a:rPr>
              <a:t>образовательной программы, своевременно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вносить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изменения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планирование,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содержание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организацию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образовательной </a:t>
            </a:r>
            <a:r>
              <a:rPr sz="2400" b="1" spc="-10" dirty="0">
                <a:latin typeface="Calibri"/>
                <a:cs typeface="Calibri"/>
              </a:rPr>
              <a:t>деятельности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Педагогическая</a:t>
            </a:r>
            <a:r>
              <a:rPr sz="2400" b="1" spc="-5" dirty="0">
                <a:latin typeface="Calibri"/>
                <a:cs typeface="Calibri"/>
              </a:rPr>
              <a:t> диагностика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направлена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spc="-10" dirty="0">
                <a:latin typeface="Calibri"/>
                <a:cs typeface="Calibri"/>
              </a:rPr>
              <a:t> оценку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индивидуального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развития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детей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дошкольного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возраста,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основе</a:t>
            </a:r>
            <a:endParaRPr sz="2400">
              <a:latin typeface="Calibri"/>
              <a:cs typeface="Calibri"/>
            </a:endParaRPr>
          </a:p>
          <a:p>
            <a:pPr marL="12700" marR="921385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которой</a:t>
            </a:r>
            <a:r>
              <a:rPr sz="2400" b="1" spc="-10" dirty="0">
                <a:latin typeface="Calibri"/>
                <a:cs typeface="Calibri"/>
              </a:rPr>
              <a:t> определяется</a:t>
            </a:r>
            <a:r>
              <a:rPr sz="2400" b="1" spc="-5" dirty="0">
                <a:latin typeface="Calibri"/>
                <a:cs typeface="Calibri"/>
              </a:rPr>
              <a:t> эффективность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педагогических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действий</a:t>
            </a:r>
            <a:r>
              <a:rPr sz="2400" b="1" dirty="0">
                <a:latin typeface="Calibri"/>
                <a:cs typeface="Calibri"/>
              </a:rPr>
              <a:t> и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осуществляется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их </a:t>
            </a:r>
            <a:r>
              <a:rPr sz="2400" b="1" spc="-5" dirty="0">
                <a:latin typeface="Calibri"/>
                <a:cs typeface="Calibri"/>
              </a:rPr>
              <a:t>дальнейшее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планирование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991" y="1060703"/>
            <a:ext cx="10617200" cy="2323465"/>
            <a:chOff x="316991" y="1060703"/>
            <a:chExt cx="10617200" cy="232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3280" y="1260902"/>
              <a:ext cx="7305340" cy="3366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4663" y="1060703"/>
              <a:ext cx="573785" cy="78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1344" y="1060703"/>
              <a:ext cx="942594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8856" y="1444751"/>
              <a:ext cx="872490" cy="78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0440" y="1444751"/>
              <a:ext cx="3836669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6203" y="1444751"/>
              <a:ext cx="3504438" cy="787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8019" y="1828799"/>
              <a:ext cx="1058418" cy="7871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4007" y="1828799"/>
              <a:ext cx="2637282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0383" y="1828799"/>
              <a:ext cx="4179569" cy="7871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9003" y="2212847"/>
              <a:ext cx="654557" cy="7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64180" y="2212847"/>
              <a:ext cx="5656326" cy="7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8075" y="2212847"/>
              <a:ext cx="2580894" cy="787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73780" y="2596895"/>
              <a:ext cx="2573274" cy="787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56147" y="2596895"/>
              <a:ext cx="4104894" cy="7871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991" y="1136903"/>
              <a:ext cx="1722120" cy="203149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24027" y="1140713"/>
            <a:ext cx="10781030" cy="543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8110" algn="ctr">
              <a:lnSpc>
                <a:spcPts val="3190"/>
              </a:lnSpc>
              <a:spcBef>
                <a:spcPts val="95"/>
              </a:spcBef>
            </a:pP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Федеральный</a:t>
            </a:r>
            <a:r>
              <a:rPr sz="2800" spc="-7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закон</a:t>
            </a:r>
            <a:r>
              <a:rPr sz="2800" spc="-7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0000D5"/>
                </a:solidFill>
                <a:latin typeface="Calibri Light"/>
                <a:cs typeface="Calibri Light"/>
              </a:rPr>
              <a:t>от</a:t>
            </a:r>
            <a:r>
              <a:rPr sz="2800" spc="-4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0000D5"/>
                </a:solidFill>
                <a:latin typeface="Calibri Light"/>
                <a:cs typeface="Calibri Light"/>
              </a:rPr>
              <a:t>24</a:t>
            </a:r>
            <a:r>
              <a:rPr sz="2800" spc="-6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сентября</a:t>
            </a:r>
            <a:r>
              <a:rPr sz="2800" spc="-8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2022</a:t>
            </a:r>
            <a:r>
              <a:rPr sz="2800" spc="-7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00D5"/>
                </a:solidFill>
                <a:latin typeface="Calibri Light"/>
                <a:cs typeface="Calibri Light"/>
              </a:rPr>
              <a:t>г.</a:t>
            </a:r>
            <a:r>
              <a:rPr sz="2800" spc="-5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00D5"/>
                </a:solidFill>
                <a:latin typeface="Calibri Light"/>
                <a:cs typeface="Calibri Light"/>
              </a:rPr>
              <a:t>№</a:t>
            </a:r>
            <a:r>
              <a:rPr sz="2800" spc="-4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371-ФЗ</a:t>
            </a:r>
            <a:endParaRPr sz="2800">
              <a:latin typeface="Calibri Light"/>
              <a:cs typeface="Calibri Light"/>
            </a:endParaRPr>
          </a:p>
          <a:p>
            <a:pPr marL="1386840" algn="ctr">
              <a:lnSpc>
                <a:spcPts val="3025"/>
              </a:lnSpc>
            </a:pPr>
            <a:r>
              <a:rPr sz="2800" spc="-10" dirty="0">
                <a:solidFill>
                  <a:srgbClr val="0000D5"/>
                </a:solidFill>
                <a:latin typeface="Calibri Light"/>
                <a:cs typeface="Calibri Light"/>
              </a:rPr>
              <a:t>«О</a:t>
            </a:r>
            <a:r>
              <a:rPr sz="2800" spc="-6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внесении</a:t>
            </a:r>
            <a:r>
              <a:rPr sz="2800" spc="-7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изменений</a:t>
            </a:r>
            <a:r>
              <a:rPr sz="2800" spc="-7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00D5"/>
                </a:solidFill>
                <a:latin typeface="Calibri Light"/>
                <a:cs typeface="Calibri Light"/>
              </a:rPr>
              <a:t>в</a:t>
            </a:r>
            <a:r>
              <a:rPr sz="2800" spc="-5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Федеральный</a:t>
            </a:r>
            <a:r>
              <a:rPr sz="2800" spc="-7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закон</a:t>
            </a:r>
            <a:endParaRPr sz="2800">
              <a:latin typeface="Calibri Light"/>
              <a:cs typeface="Calibri Light"/>
            </a:endParaRPr>
          </a:p>
          <a:p>
            <a:pPr marL="1386205" algn="ctr">
              <a:lnSpc>
                <a:spcPts val="3025"/>
              </a:lnSpc>
            </a:pPr>
            <a:r>
              <a:rPr sz="2800" spc="-15" dirty="0">
                <a:solidFill>
                  <a:srgbClr val="0000D5"/>
                </a:solidFill>
                <a:latin typeface="Calibri Light"/>
                <a:cs typeface="Calibri Light"/>
              </a:rPr>
              <a:t>«Об</a:t>
            </a:r>
            <a:r>
              <a:rPr sz="2800" spc="-8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образовании</a:t>
            </a:r>
            <a:r>
              <a:rPr sz="2800" spc="-7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00D5"/>
                </a:solidFill>
                <a:latin typeface="Calibri Light"/>
                <a:cs typeface="Calibri Light"/>
              </a:rPr>
              <a:t>в</a:t>
            </a:r>
            <a:r>
              <a:rPr sz="2800" spc="-4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Российской</a:t>
            </a:r>
            <a:r>
              <a:rPr sz="2800" spc="-7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Федерации»</a:t>
            </a:r>
            <a:endParaRPr sz="2800">
              <a:latin typeface="Calibri Light"/>
              <a:cs typeface="Calibri Light"/>
            </a:endParaRPr>
          </a:p>
          <a:p>
            <a:pPr marL="2296795" marR="904240" algn="ctr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solidFill>
                  <a:srgbClr val="0000D5"/>
                </a:solidFill>
                <a:latin typeface="Calibri Light"/>
                <a:cs typeface="Calibri Light"/>
              </a:rPr>
              <a:t>и</a:t>
            </a:r>
            <a:r>
              <a:rPr sz="2800" spc="-4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статью</a:t>
            </a:r>
            <a:r>
              <a:rPr sz="2800" spc="-8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00D5"/>
                </a:solidFill>
                <a:latin typeface="Calibri Light"/>
                <a:cs typeface="Calibri Light"/>
              </a:rPr>
              <a:t>1</a:t>
            </a:r>
            <a:r>
              <a:rPr sz="2800" spc="-3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Федерального</a:t>
            </a:r>
            <a:r>
              <a:rPr sz="2800" spc="-9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закона</a:t>
            </a:r>
            <a:r>
              <a:rPr sz="2800" spc="-6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0000D5"/>
                </a:solidFill>
                <a:latin typeface="Calibri Light"/>
                <a:cs typeface="Calibri Light"/>
              </a:rPr>
              <a:t>«Об</a:t>
            </a:r>
            <a:r>
              <a:rPr sz="2800" spc="-7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обязательных </a:t>
            </a:r>
            <a:r>
              <a:rPr sz="2800" spc="-61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требованиях</a:t>
            </a:r>
            <a:r>
              <a:rPr sz="2800" spc="-7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0000D5"/>
                </a:solidFill>
                <a:latin typeface="Calibri Light"/>
                <a:cs typeface="Calibri Light"/>
              </a:rPr>
              <a:t>в</a:t>
            </a:r>
            <a:r>
              <a:rPr sz="2800" spc="-45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0000D5"/>
                </a:solidFill>
                <a:latin typeface="Calibri Light"/>
                <a:cs typeface="Calibri Light"/>
              </a:rPr>
              <a:t>Российской</a:t>
            </a:r>
            <a:r>
              <a:rPr sz="2800" spc="-7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0000D5"/>
                </a:solidFill>
                <a:latin typeface="Calibri Light"/>
                <a:cs typeface="Calibri Light"/>
              </a:rPr>
              <a:t>Федерации»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libri Light"/>
              <a:cs typeface="Calibri Light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00D5"/>
                </a:solidFill>
                <a:latin typeface="Calibri"/>
                <a:cs typeface="Calibri"/>
              </a:rPr>
              <a:t>Статья</a:t>
            </a:r>
            <a:r>
              <a:rPr sz="2400" b="1" spc="-3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D5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50800" marR="170815">
              <a:lnSpc>
                <a:spcPct val="100000"/>
              </a:lnSpc>
              <a:spcBef>
                <a:spcPts val="20"/>
              </a:spcBef>
            </a:pPr>
            <a:r>
              <a:rPr sz="2200" b="1" dirty="0">
                <a:latin typeface="Calibri"/>
                <a:cs typeface="Calibri"/>
              </a:rPr>
              <a:t>10</a:t>
            </a:r>
            <a:r>
              <a:rPr sz="2175" b="1" baseline="24904" dirty="0">
                <a:latin typeface="Calibri"/>
                <a:cs typeface="Calibri"/>
              </a:rPr>
              <a:t>1</a:t>
            </a:r>
            <a:r>
              <a:rPr sz="2200" b="1" dirty="0">
                <a:latin typeface="Calibri"/>
                <a:cs typeface="Calibri"/>
              </a:rPr>
              <a:t>)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Федеральная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основная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общеобразовательная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программа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–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учебно-методическая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документация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(федеральный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учебный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план,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федеральный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календарный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учебный</a:t>
            </a:r>
            <a:endParaRPr sz="2200">
              <a:latin typeface="Calibri"/>
              <a:cs typeface="Calibri"/>
            </a:endParaRPr>
          </a:p>
          <a:p>
            <a:pPr marL="50800" marR="498475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график, </a:t>
            </a:r>
            <a:r>
              <a:rPr sz="2200" b="1" spc="-10" dirty="0">
                <a:latin typeface="Calibri"/>
                <a:cs typeface="Calibri"/>
              </a:rPr>
              <a:t>федеральные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рабочие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программы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учебных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предметов,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курсов,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дисциплин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(модулей),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иных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компонентов,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федеральная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рабочая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программа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воспитания,</a:t>
            </a:r>
            <a:endParaRPr sz="22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федеральный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календарный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план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воспитательной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работы),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определяющая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единые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для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Российской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Федерации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базовые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объем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содержание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образования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определенного</a:t>
            </a:r>
            <a:endParaRPr sz="2200">
              <a:latin typeface="Calibri"/>
              <a:cs typeface="Calibri"/>
            </a:endParaRPr>
          </a:p>
          <a:p>
            <a:pPr marL="50800" marR="58039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уровня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(или)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определенной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направленности,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планируемые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результаты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освоения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образовательной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58467" y="0"/>
            <a:ext cx="9051798" cy="110261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59076" y="103378"/>
            <a:ext cx="842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3333FF"/>
                </a:solidFill>
              </a:rPr>
              <a:t>Содержание</a:t>
            </a:r>
            <a:r>
              <a:rPr sz="4000" spc="-105" dirty="0">
                <a:solidFill>
                  <a:srgbClr val="3333FF"/>
                </a:solidFill>
              </a:rPr>
              <a:t> </a:t>
            </a:r>
            <a:r>
              <a:rPr sz="4000" spc="-35" dirty="0">
                <a:solidFill>
                  <a:srgbClr val="3333FF"/>
                </a:solidFill>
              </a:rPr>
              <a:t>дошкольного</a:t>
            </a:r>
            <a:r>
              <a:rPr sz="4000" spc="-90" dirty="0">
                <a:solidFill>
                  <a:srgbClr val="3333FF"/>
                </a:solidFill>
              </a:rPr>
              <a:t> </a:t>
            </a:r>
            <a:r>
              <a:rPr sz="4000" spc="-35" dirty="0">
                <a:solidFill>
                  <a:srgbClr val="3333FF"/>
                </a:solidFill>
              </a:rPr>
              <a:t>образования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166115"/>
            <a:ext cx="1024128" cy="6797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77111" y="27432"/>
            <a:ext cx="9427210" cy="1664970"/>
            <a:chOff x="1277111" y="27432"/>
            <a:chExt cx="9427210" cy="16649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7111" y="27432"/>
              <a:ext cx="9426702" cy="11163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8003" y="576072"/>
              <a:ext cx="7236714" cy="111632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8102" y="144221"/>
            <a:ext cx="868553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053465" marR="5080" indent="-1041400">
              <a:lnSpc>
                <a:spcPts val="4320"/>
              </a:lnSpc>
              <a:spcBef>
                <a:spcPts val="640"/>
              </a:spcBef>
            </a:pPr>
            <a:r>
              <a:rPr sz="4000" spc="-35" dirty="0"/>
              <a:t>Педагогическая</a:t>
            </a:r>
            <a:r>
              <a:rPr sz="4000" spc="-100" dirty="0"/>
              <a:t> </a:t>
            </a:r>
            <a:r>
              <a:rPr sz="4000" spc="-35" dirty="0"/>
              <a:t>диагностика</a:t>
            </a:r>
            <a:r>
              <a:rPr sz="4000" spc="-95" dirty="0"/>
              <a:t> </a:t>
            </a:r>
            <a:r>
              <a:rPr sz="4000" spc="-35" dirty="0"/>
              <a:t>достижения </a:t>
            </a:r>
            <a:r>
              <a:rPr sz="4000" spc="-885" dirty="0"/>
              <a:t> </a:t>
            </a:r>
            <a:r>
              <a:rPr sz="4000" spc="-40" dirty="0"/>
              <a:t>планируемых</a:t>
            </a:r>
            <a:r>
              <a:rPr sz="4000" spc="-90" dirty="0"/>
              <a:t> </a:t>
            </a:r>
            <a:r>
              <a:rPr sz="4000" spc="-35" dirty="0"/>
              <a:t>результатов</a:t>
            </a:r>
            <a:r>
              <a:rPr sz="4000" spc="-85" dirty="0"/>
              <a:t> </a:t>
            </a:r>
            <a:r>
              <a:rPr sz="4000" spc="-30" dirty="0"/>
              <a:t>ФОП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94156" y="1603375"/>
            <a:ext cx="980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1355" algn="l"/>
                <a:tab pos="4504055" algn="l"/>
                <a:tab pos="6631940" algn="l"/>
                <a:tab pos="9034145" algn="l"/>
              </a:tabLst>
            </a:pPr>
            <a:r>
              <a:rPr sz="2400" b="1" spc="-30" dirty="0">
                <a:latin typeface="Calibri"/>
                <a:cs typeface="Calibri"/>
              </a:rPr>
              <a:t>Р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75" dirty="0">
                <a:latin typeface="Calibri"/>
                <a:cs typeface="Calibri"/>
              </a:rPr>
              <a:t>ь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1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ы	</a:t>
            </a: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spc="-3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да</a:t>
            </a:r>
            <a:r>
              <a:rPr sz="2400" b="1" spc="-30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огич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ой	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агно</a:t>
            </a:r>
            <a:r>
              <a:rPr sz="2400" b="1" spc="10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тики	(мони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орин</a:t>
            </a:r>
            <a:r>
              <a:rPr sz="2400" b="1" spc="-20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а)	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гут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156" y="1932559"/>
            <a:ext cx="9799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0495" algn="l"/>
                <a:tab pos="5357495" algn="l"/>
                <a:tab pos="6452235" algn="l"/>
                <a:tab pos="8249284" algn="l"/>
              </a:tabLst>
            </a:pPr>
            <a:r>
              <a:rPr sz="2400" b="1" spc="-5" dirty="0">
                <a:latin typeface="Calibri"/>
                <a:cs typeface="Calibri"/>
              </a:rPr>
              <a:t>использоваться	исключительно	для	</a:t>
            </a:r>
            <a:r>
              <a:rPr sz="2400" b="1" dirty="0">
                <a:latin typeface="Calibri"/>
                <a:cs typeface="Calibri"/>
              </a:rPr>
              <a:t>решения	</a:t>
            </a:r>
            <a:r>
              <a:rPr sz="2400" b="1" spc="-10" dirty="0">
                <a:latin typeface="Calibri"/>
                <a:cs typeface="Calibri"/>
              </a:rPr>
              <a:t>следующих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156" y="2145305"/>
            <a:ext cx="9798685" cy="9899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400" b="1" spc="-5" dirty="0">
                <a:latin typeface="Calibri"/>
                <a:cs typeface="Calibri"/>
              </a:rPr>
              <a:t>образовательных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задач: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402590" algn="l"/>
                <a:tab pos="3138170" algn="l"/>
                <a:tab pos="5002530" algn="l"/>
                <a:tab pos="5389880" algn="l"/>
                <a:tab pos="6029960" algn="l"/>
                <a:tab pos="6932295" algn="l"/>
                <a:tab pos="8607425" algn="l"/>
              </a:tabLst>
            </a:pPr>
            <a:r>
              <a:rPr sz="2400" b="1" spc="-5" dirty="0">
                <a:latin typeface="Calibri"/>
                <a:cs typeface="Calibri"/>
              </a:rPr>
              <a:t>1)	индивидуализации	образования	(в	</a:t>
            </a:r>
            <a:r>
              <a:rPr sz="2400" b="1" spc="-10" dirty="0">
                <a:latin typeface="Calibri"/>
                <a:cs typeface="Calibri"/>
              </a:rPr>
              <a:t>том	</a:t>
            </a:r>
            <a:r>
              <a:rPr sz="2400" b="1" spc="-5" dirty="0">
                <a:latin typeface="Calibri"/>
                <a:cs typeface="Calibri"/>
              </a:rPr>
              <a:t>числе	</a:t>
            </a:r>
            <a:r>
              <a:rPr sz="2400" b="1" spc="-15" dirty="0">
                <a:latin typeface="Calibri"/>
                <a:cs typeface="Calibri"/>
              </a:rPr>
              <a:t>поддержки	</a:t>
            </a:r>
            <a:r>
              <a:rPr sz="2400" b="1" spc="-5" dirty="0">
                <a:latin typeface="Calibri"/>
                <a:cs typeface="Calibri"/>
              </a:rPr>
              <a:t>ребёнка,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156" y="3072765"/>
            <a:ext cx="9799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2341245" algn="l"/>
                <a:tab pos="4834890" algn="l"/>
                <a:tab pos="6537325" algn="l"/>
                <a:tab pos="7218680" algn="l"/>
              </a:tabLst>
            </a:pP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стро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ни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	обра</a:t>
            </a:r>
            <a:r>
              <a:rPr sz="2400" b="1" spc="-10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ова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льной	траек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и	или	</a:t>
            </a:r>
            <a:r>
              <a:rPr sz="2400" b="1" spc="10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рофессиона</a:t>
            </a:r>
            <a:r>
              <a:rPr sz="2400" b="1" spc="-10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ьной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156" y="3286545"/>
            <a:ext cx="5355590" cy="98869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spc="-10" dirty="0">
                <a:latin typeface="Calibri"/>
                <a:cs typeface="Calibri"/>
              </a:rPr>
              <a:t>коррекции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особенностей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его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развития)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400" b="1" dirty="0">
                <a:latin typeface="Calibri"/>
                <a:cs typeface="Calibri"/>
              </a:rPr>
              <a:t>2)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оптимизации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работы</a:t>
            </a:r>
            <a:r>
              <a:rPr sz="2400" b="1" dirty="0">
                <a:latin typeface="Calibri"/>
                <a:cs typeface="Calibri"/>
              </a:rPr>
              <a:t> с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группой </a:t>
            </a:r>
            <a:r>
              <a:rPr sz="2400" b="1" spc="-15" dirty="0">
                <a:latin typeface="Calibri"/>
                <a:cs typeface="Calibri"/>
              </a:rPr>
              <a:t>детей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156" y="4549851"/>
            <a:ext cx="89122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Периодичность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проведения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педагогической</a:t>
            </a:r>
            <a:r>
              <a:rPr sz="2400" b="1" spc="-5" dirty="0">
                <a:latin typeface="Calibri"/>
                <a:cs typeface="Calibri"/>
              </a:rPr>
              <a:t> диагностики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alibri"/>
                <a:cs typeface="Calibri"/>
              </a:rPr>
              <a:t>определяется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ДОО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Оптимальным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является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проведение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начальном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этапе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освоения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ООП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(стартовая диагностика)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 завершающем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этапе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освоения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программы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возрастной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группой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(финальная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диагностика)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166115"/>
            <a:ext cx="1024128" cy="679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827" y="297179"/>
            <a:ext cx="8529066" cy="111633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2817" y="412826"/>
            <a:ext cx="789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Методы</a:t>
            </a:r>
            <a:r>
              <a:rPr sz="4000" spc="-114" dirty="0"/>
              <a:t> </a:t>
            </a:r>
            <a:r>
              <a:rPr sz="4000" spc="-35" dirty="0"/>
              <a:t>педагогической</a:t>
            </a:r>
            <a:r>
              <a:rPr sz="4000" spc="-100" dirty="0"/>
              <a:t> </a:t>
            </a:r>
            <a:r>
              <a:rPr sz="4000" spc="-35" dirty="0"/>
              <a:t>диагностики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94156" y="1254799"/>
            <a:ext cx="9800590" cy="342137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latin typeface="Calibri"/>
                <a:cs typeface="Calibri"/>
              </a:rPr>
              <a:t>Основа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малоформализованные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915"/>
              </a:spcBef>
              <a:buSzPct val="58333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Педагогическое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наблюдение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детской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деятельностью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(в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том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числе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b="1" spc="-5" dirty="0">
                <a:latin typeface="Calibri"/>
                <a:cs typeface="Calibri"/>
              </a:rPr>
              <a:t>специально </a:t>
            </a:r>
            <a:r>
              <a:rPr sz="2400" b="1" spc="-10" dirty="0">
                <a:latin typeface="Calibri"/>
                <a:cs typeface="Calibri"/>
              </a:rPr>
              <a:t>созданных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диагностических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ситуациях)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10"/>
              </a:spcBef>
              <a:buSzPct val="58333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Беседы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детьми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15"/>
              </a:spcBef>
              <a:buSzPct val="58333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Анализ </a:t>
            </a:r>
            <a:r>
              <a:rPr sz="2400" b="1" spc="-15" dirty="0">
                <a:latin typeface="Calibri"/>
                <a:cs typeface="Calibri"/>
              </a:rPr>
              <a:t>продуктов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детской </a:t>
            </a:r>
            <a:r>
              <a:rPr sz="2400" b="1" spc="-10" dirty="0">
                <a:latin typeface="Calibri"/>
                <a:cs typeface="Calibri"/>
              </a:rPr>
              <a:t>деятельности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91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Специальные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методики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диагностики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физического,</a:t>
            </a:r>
            <a:endParaRPr sz="2400">
              <a:latin typeface="Calibri"/>
              <a:cs typeface="Calibri"/>
            </a:endParaRPr>
          </a:p>
          <a:p>
            <a:pPr marL="355600" marR="856615">
              <a:lnSpc>
                <a:spcPts val="2590"/>
              </a:lnSpc>
              <a:spcBef>
                <a:spcPts val="180"/>
              </a:spcBef>
            </a:pPr>
            <a:r>
              <a:rPr sz="2400" b="1" spc="-10" dirty="0">
                <a:latin typeface="Calibri"/>
                <a:cs typeface="Calibri"/>
              </a:rPr>
              <a:t>коммуникативного,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познавательного,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речевого,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художественно-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эстетического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развития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7" y="60960"/>
            <a:ext cx="7145274" cy="10066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5897" y="164719"/>
            <a:ext cx="6579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ПООП</a:t>
            </a:r>
            <a:r>
              <a:rPr spc="-10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ФОП:</a:t>
            </a:r>
            <a:r>
              <a:rPr spc="-80" dirty="0"/>
              <a:t> </a:t>
            </a:r>
            <a:r>
              <a:rPr spc="-30" dirty="0"/>
              <a:t>сходство</a:t>
            </a:r>
            <a:r>
              <a:rPr spc="-9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различие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5808" y="1201928"/>
            <a:ext cx="4432935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400" b="1" spc="-10" dirty="0">
                <a:latin typeface="Calibri"/>
                <a:cs typeface="Calibri"/>
              </a:rPr>
              <a:t>Цель: </a:t>
            </a:r>
            <a:r>
              <a:rPr sz="2400" spc="-5" dirty="0">
                <a:latin typeface="Calibri"/>
                <a:cs typeface="Calibri"/>
              </a:rPr>
              <a:t>всестороннее развитие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воспитание </a:t>
            </a:r>
            <a:r>
              <a:rPr sz="2400" spc="-10" dirty="0">
                <a:latin typeface="Calibri"/>
                <a:cs typeface="Calibri"/>
              </a:rPr>
              <a:t>ребенка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период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дошкольного </a:t>
            </a:r>
            <a:r>
              <a:rPr sz="2400" spc="-10" dirty="0">
                <a:latin typeface="Calibri"/>
                <a:cs typeface="Calibri"/>
              </a:rPr>
              <a:t>детства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основе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духовно-нравственных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ценностей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народов </a:t>
            </a:r>
            <a:r>
              <a:rPr sz="2400" spc="-10" dirty="0">
                <a:latin typeface="Calibri"/>
                <a:cs typeface="Calibri"/>
              </a:rPr>
              <a:t>Российской Федерации, </a:t>
            </a:r>
            <a:r>
              <a:rPr sz="2400" spc="-5" dirty="0">
                <a:latin typeface="Calibri"/>
                <a:cs typeface="Calibri"/>
              </a:rPr>
              <a:t> исторических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национально-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spc="-20" dirty="0">
                <a:latin typeface="Calibri"/>
                <a:cs typeface="Calibri"/>
              </a:rPr>
              <a:t>культурных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традиций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Цель: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spc="-5" dirty="0"/>
              <a:t>проектирование</a:t>
            </a:r>
          </a:p>
          <a:p>
            <a:pPr marL="12700">
              <a:lnSpc>
                <a:spcPts val="2595"/>
              </a:lnSpc>
            </a:pPr>
            <a:r>
              <a:rPr spc="-5" dirty="0"/>
              <a:t>социальных</a:t>
            </a:r>
            <a:r>
              <a:rPr dirty="0"/>
              <a:t> </a:t>
            </a:r>
            <a:r>
              <a:rPr spc="-5" dirty="0"/>
              <a:t>ситуаций</a:t>
            </a:r>
            <a:r>
              <a:rPr spc="5" dirty="0"/>
              <a:t> </a:t>
            </a:r>
            <a:r>
              <a:rPr spc="-5" dirty="0"/>
              <a:t>развития</a:t>
            </a:r>
          </a:p>
          <a:p>
            <a:pPr marL="12700">
              <a:lnSpc>
                <a:spcPts val="2595"/>
              </a:lnSpc>
            </a:pPr>
            <a:r>
              <a:rPr spc="-5" dirty="0"/>
              <a:t>ребенка</a:t>
            </a:r>
            <a:r>
              <a:rPr spc="-3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10" dirty="0"/>
              <a:t>развивающей</a:t>
            </a:r>
          </a:p>
          <a:p>
            <a:pPr marL="12700" marR="653415">
              <a:lnSpc>
                <a:spcPts val="2590"/>
              </a:lnSpc>
              <a:spcBef>
                <a:spcPts val="185"/>
              </a:spcBef>
            </a:pPr>
            <a:r>
              <a:rPr dirty="0"/>
              <a:t>пр</a:t>
            </a:r>
            <a:r>
              <a:rPr spc="-35" dirty="0"/>
              <a:t>е</a:t>
            </a:r>
            <a:r>
              <a:rPr spc="-5" dirty="0"/>
              <a:t>дме</a:t>
            </a:r>
            <a:r>
              <a:rPr spc="-10" dirty="0"/>
              <a:t>т</a:t>
            </a:r>
            <a:r>
              <a:rPr dirty="0"/>
              <a:t>н</a:t>
            </a:r>
            <a:r>
              <a:rPr spc="-5" dirty="0"/>
              <a:t>о-</a:t>
            </a:r>
            <a:r>
              <a:rPr dirty="0"/>
              <a:t>пр</a:t>
            </a:r>
            <a:r>
              <a:rPr spc="-10" dirty="0"/>
              <a:t>о</a:t>
            </a:r>
            <a:r>
              <a:rPr dirty="0"/>
              <a:t>странств</a:t>
            </a:r>
            <a:r>
              <a:rPr spc="5" dirty="0"/>
              <a:t>е</a:t>
            </a:r>
            <a:r>
              <a:rPr dirty="0"/>
              <a:t>нной  </a:t>
            </a:r>
            <a:r>
              <a:rPr spc="-10" dirty="0"/>
              <a:t>среды,</a:t>
            </a:r>
            <a:r>
              <a:rPr spc="-20" dirty="0"/>
              <a:t> </a:t>
            </a:r>
            <a:r>
              <a:rPr spc="-5" dirty="0"/>
              <a:t>обеспечивающих</a:t>
            </a:r>
          </a:p>
          <a:p>
            <a:pPr marL="12700" marR="956310">
              <a:lnSpc>
                <a:spcPts val="2590"/>
              </a:lnSpc>
            </a:pPr>
            <a:r>
              <a:rPr spc="-5" dirty="0"/>
              <a:t>позитивную социализацию, </a:t>
            </a:r>
            <a:r>
              <a:rPr spc="-530" dirty="0"/>
              <a:t> </a:t>
            </a:r>
            <a:r>
              <a:rPr spc="-10" dirty="0"/>
              <a:t>мотивацию</a:t>
            </a:r>
            <a:r>
              <a:rPr spc="-5" dirty="0"/>
              <a:t> </a:t>
            </a:r>
            <a:r>
              <a:rPr dirty="0"/>
              <a:t>и </a:t>
            </a:r>
            <a:r>
              <a:rPr spc="-10" dirty="0"/>
              <a:t>поддержку</a:t>
            </a:r>
          </a:p>
          <a:p>
            <a:pPr marL="12700" marR="488315">
              <a:lnSpc>
                <a:spcPts val="2590"/>
              </a:lnSpc>
              <a:spcBef>
                <a:spcPts val="10"/>
              </a:spcBef>
            </a:pPr>
            <a:r>
              <a:rPr spc="-5" dirty="0"/>
              <a:t>индивидуальности </a:t>
            </a:r>
            <a:r>
              <a:rPr spc="-15" dirty="0"/>
              <a:t>детей</a:t>
            </a:r>
            <a:r>
              <a:rPr spc="-5" dirty="0"/>
              <a:t> через </a:t>
            </a:r>
            <a:r>
              <a:rPr spc="-530" dirty="0"/>
              <a:t> </a:t>
            </a:r>
            <a:r>
              <a:rPr spc="-5" dirty="0"/>
              <a:t>общение,</a:t>
            </a:r>
            <a:r>
              <a:rPr spc="-20" dirty="0"/>
              <a:t> </a:t>
            </a:r>
            <a:r>
              <a:rPr spc="-15" dirty="0"/>
              <a:t>игру,</a:t>
            </a:r>
            <a:r>
              <a:rPr spc="-30" dirty="0"/>
              <a:t> </a:t>
            </a:r>
            <a:r>
              <a:rPr spc="-10" dirty="0"/>
              <a:t>познавательно-</a:t>
            </a:r>
          </a:p>
          <a:p>
            <a:pPr marL="12700" marR="5080">
              <a:lnSpc>
                <a:spcPts val="2590"/>
              </a:lnSpc>
            </a:pPr>
            <a:r>
              <a:rPr spc="-10" dirty="0"/>
              <a:t>исследовательскую</a:t>
            </a:r>
            <a:r>
              <a:rPr spc="-65" dirty="0"/>
              <a:t> </a:t>
            </a:r>
            <a:r>
              <a:rPr spc="-10" dirty="0"/>
              <a:t>деятельность</a:t>
            </a:r>
            <a:r>
              <a:rPr spc="-65" dirty="0"/>
              <a:t> </a:t>
            </a:r>
            <a:r>
              <a:rPr dirty="0"/>
              <a:t>и </a:t>
            </a:r>
            <a:r>
              <a:rPr spc="-530" dirty="0"/>
              <a:t> </a:t>
            </a:r>
            <a:r>
              <a:rPr spc="-5" dirty="0"/>
              <a:t>другие</a:t>
            </a:r>
            <a:r>
              <a:rPr spc="-20" dirty="0"/>
              <a:t> </a:t>
            </a:r>
            <a:r>
              <a:rPr spc="-5" dirty="0"/>
              <a:t>формы</a:t>
            </a:r>
            <a:r>
              <a:rPr dirty="0"/>
              <a:t> </a:t>
            </a:r>
            <a:r>
              <a:rPr spc="-5" dirty="0"/>
              <a:t>активности</a:t>
            </a:r>
          </a:p>
        </p:txBody>
      </p:sp>
      <p:sp>
        <p:nvSpPr>
          <p:cNvPr id="6" name="object 6"/>
          <p:cNvSpPr/>
          <p:nvPr/>
        </p:nvSpPr>
        <p:spPr>
          <a:xfrm>
            <a:off x="5331714" y="1226058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77723"/>
            <a:ext cx="1024128" cy="6781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4348" y="60960"/>
            <a:ext cx="7145274" cy="10066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54223" y="164719"/>
            <a:ext cx="6579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ПООП</a:t>
            </a:r>
            <a:r>
              <a:rPr spc="-10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ФОП:</a:t>
            </a:r>
            <a:r>
              <a:rPr spc="-80" dirty="0"/>
              <a:t> </a:t>
            </a:r>
            <a:r>
              <a:rPr spc="-30" dirty="0"/>
              <a:t>сходство</a:t>
            </a:r>
            <a:r>
              <a:rPr spc="-9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различие</a:t>
            </a:r>
          </a:p>
        </p:txBody>
      </p:sp>
      <p:sp>
        <p:nvSpPr>
          <p:cNvPr id="6" name="object 6"/>
          <p:cNvSpPr/>
          <p:nvPr/>
        </p:nvSpPr>
        <p:spPr>
          <a:xfrm>
            <a:off x="4719065" y="992886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10">
                <a:moveTo>
                  <a:pt x="0" y="0"/>
                </a:moveTo>
                <a:lnTo>
                  <a:pt x="0" y="5451652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30851" y="762724"/>
            <a:ext cx="6717665" cy="58146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b="1" spc="-20" dirty="0">
                <a:latin typeface="Calibri"/>
                <a:cs typeface="Calibri"/>
              </a:rPr>
              <a:t>Содержательный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31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Задачи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содержание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образования</a:t>
            </a:r>
            <a:r>
              <a:rPr sz="2400" b="1" spc="-5" dirty="0">
                <a:latin typeface="Calibri"/>
                <a:cs typeface="Calibri"/>
              </a:rPr>
              <a:t> (обучения</a:t>
            </a:r>
            <a:r>
              <a:rPr sz="2400" b="1" dirty="0">
                <a:latin typeface="Calibri"/>
                <a:cs typeface="Calibri"/>
              </a:rPr>
              <a:t> 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b="1" dirty="0">
                <a:latin typeface="Calibri"/>
                <a:cs typeface="Calibri"/>
              </a:rPr>
              <a:t>воспитания)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образовательным</a:t>
            </a:r>
            <a:r>
              <a:rPr sz="2400" b="1" spc="-10" dirty="0">
                <a:latin typeface="Calibri"/>
                <a:cs typeface="Calibri"/>
              </a:rPr>
              <a:t> областям</a:t>
            </a:r>
            <a:endParaRPr sz="2400">
              <a:latin typeface="Calibri"/>
              <a:cs typeface="Calibri"/>
            </a:endParaRPr>
          </a:p>
          <a:p>
            <a:pPr marL="12700" marR="237490">
              <a:lnSpc>
                <a:spcPts val="1939"/>
              </a:lnSpc>
              <a:spcBef>
                <a:spcPts val="670"/>
              </a:spcBef>
            </a:pPr>
            <a:r>
              <a:rPr sz="1800" b="1" i="1" dirty="0">
                <a:latin typeface="Calibri"/>
                <a:cs typeface="Calibri"/>
              </a:rPr>
              <a:t>В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каждой</a:t>
            </a:r>
            <a:r>
              <a:rPr sz="1800" b="1" i="1" spc="-5" dirty="0">
                <a:latin typeface="Calibri"/>
                <a:cs typeface="Calibri"/>
              </a:rPr>
              <a:t> из образовательных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областей </a:t>
            </a:r>
            <a:r>
              <a:rPr sz="1800" b="1" i="1" spc="-10" dirty="0">
                <a:latin typeface="Calibri"/>
                <a:cs typeface="Calibri"/>
              </a:rPr>
              <a:t>показана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интеграция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обучающих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и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воспитательных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задач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25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Вариативные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формы,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способы,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b="1" spc="-10" dirty="0">
                <a:latin typeface="Calibri"/>
                <a:cs typeface="Calibri"/>
              </a:rPr>
              <a:t>средства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реализации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программы</a:t>
            </a:r>
            <a:endParaRPr sz="2400">
              <a:latin typeface="Calibri"/>
              <a:cs typeface="Calibri"/>
            </a:endParaRPr>
          </a:p>
          <a:p>
            <a:pPr marL="355600" marR="374650" indent="-342900">
              <a:lnSpc>
                <a:spcPts val="2590"/>
              </a:lnSpc>
              <a:spcBef>
                <a:spcPts val="6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Особенности образовательной </a:t>
            </a:r>
            <a:r>
              <a:rPr sz="2400" b="1" spc="-10" dirty="0">
                <a:latin typeface="Calibri"/>
                <a:cs typeface="Calibri"/>
              </a:rPr>
              <a:t>деятельности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разных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видов</a:t>
            </a:r>
            <a:r>
              <a:rPr sz="2400" b="1" dirty="0">
                <a:latin typeface="Calibri"/>
                <a:cs typeface="Calibri"/>
              </a:rPr>
              <a:t> и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культурных</a:t>
            </a:r>
            <a:r>
              <a:rPr sz="2400" b="1" spc="-5" dirty="0">
                <a:latin typeface="Calibri"/>
                <a:cs typeface="Calibri"/>
              </a:rPr>
              <a:t> практик</a:t>
            </a:r>
            <a:endParaRPr sz="2400">
              <a:latin typeface="Calibri"/>
              <a:cs typeface="Calibri"/>
            </a:endParaRPr>
          </a:p>
          <a:p>
            <a:pPr marL="355600" marR="414655" indent="-342900">
              <a:lnSpc>
                <a:spcPts val="2590"/>
              </a:lnSpc>
              <a:spcBef>
                <a:spcPts val="6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Способы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направления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поддержки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детской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инициативы</a:t>
            </a:r>
            <a:endParaRPr sz="2400">
              <a:latin typeface="Calibri"/>
              <a:cs typeface="Calibri"/>
            </a:endParaRPr>
          </a:p>
          <a:p>
            <a:pPr marL="355600" marR="92075" indent="-342900">
              <a:lnSpc>
                <a:spcPts val="2590"/>
              </a:lnSpc>
              <a:spcBef>
                <a:spcPts val="6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Особенности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взаимодействия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педагогического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коллектива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семьями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обучающихся</a:t>
            </a:r>
            <a:endParaRPr sz="2400">
              <a:latin typeface="Calibri"/>
              <a:cs typeface="Calibri"/>
            </a:endParaRPr>
          </a:p>
          <a:p>
            <a:pPr marL="355600" marR="1240155" indent="-342900">
              <a:lnSpc>
                <a:spcPts val="2590"/>
              </a:lnSpc>
              <a:spcBef>
                <a:spcPts val="6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Направления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задачи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коррекционно-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развивающей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работы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Федеральная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рабочая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программа воспитания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262" y="685799"/>
            <a:ext cx="4192270" cy="582739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400" b="1" spc="-20" dirty="0">
                <a:latin typeface="Calibri"/>
                <a:cs typeface="Calibri"/>
              </a:rPr>
              <a:t>Содержательный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90000"/>
              </a:lnSpc>
              <a:spcBef>
                <a:spcPts val="1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Описание образовательной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деятельности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соответствии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направлениями развития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ребенка,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представленными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пяти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образовательных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590"/>
              </a:lnSpc>
            </a:pPr>
            <a:r>
              <a:rPr sz="2400" b="1" spc="-10" dirty="0">
                <a:latin typeface="Calibri"/>
                <a:cs typeface="Calibri"/>
              </a:rPr>
              <a:t>областях</a:t>
            </a:r>
            <a:endParaRPr sz="2400">
              <a:latin typeface="Calibri"/>
              <a:cs typeface="Calibri"/>
            </a:endParaRPr>
          </a:p>
          <a:p>
            <a:pPr marL="354965" marR="99060" indent="-342900">
              <a:lnSpc>
                <a:spcPts val="2590"/>
              </a:lnSpc>
              <a:spcBef>
                <a:spcPts val="64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Взаимодействие </a:t>
            </a:r>
            <a:r>
              <a:rPr sz="2400" b="1" spc="-5" dirty="0">
                <a:latin typeface="Calibri"/>
                <a:cs typeface="Calibri"/>
              </a:rPr>
              <a:t>взрослых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детьми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2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Взаимодействие</a:t>
            </a:r>
            <a:endParaRPr sz="2400">
              <a:latin typeface="Calibri"/>
              <a:cs typeface="Calibri"/>
            </a:endParaRPr>
          </a:p>
          <a:p>
            <a:pPr marL="354965" marR="42545">
              <a:lnSpc>
                <a:spcPts val="2590"/>
              </a:lnSpc>
              <a:spcBef>
                <a:spcPts val="185"/>
              </a:spcBef>
            </a:pPr>
            <a:r>
              <a:rPr sz="2400" b="1" spc="-10" dirty="0">
                <a:latin typeface="Calibri"/>
                <a:cs typeface="Calibri"/>
              </a:rPr>
              <a:t>педагогического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коллектива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семьями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дошкольников</a:t>
            </a:r>
            <a:endParaRPr sz="2400">
              <a:latin typeface="Calibri"/>
              <a:cs typeface="Calibri"/>
            </a:endParaRPr>
          </a:p>
          <a:p>
            <a:pPr marL="354965" marR="195580" indent="-342900">
              <a:lnSpc>
                <a:spcPct val="90000"/>
              </a:lnSpc>
              <a:spcBef>
                <a:spcPts val="56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Программа </a:t>
            </a:r>
            <a:r>
              <a:rPr sz="2400" b="1" spc="-10" dirty="0">
                <a:latin typeface="Calibri"/>
                <a:cs typeface="Calibri"/>
              </a:rPr>
              <a:t>коррекционно-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развивающей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работы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детьми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ограниченными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590"/>
              </a:lnSpc>
            </a:pPr>
            <a:r>
              <a:rPr sz="2400" b="1" spc="-5" dirty="0">
                <a:latin typeface="Calibri"/>
                <a:cs typeface="Calibri"/>
              </a:rPr>
              <a:t>возможностями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здоровья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166115"/>
            <a:ext cx="1024128" cy="6797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573806" y="297179"/>
            <a:ext cx="7083425" cy="1116330"/>
            <a:chOff x="2573806" y="297179"/>
            <a:chExt cx="7083425" cy="11163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3806" y="588792"/>
              <a:ext cx="5099061" cy="4602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1504" y="297179"/>
              <a:ext cx="2195322" cy="11163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8410" y="412826"/>
            <a:ext cx="6814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Методы</a:t>
            </a:r>
            <a:r>
              <a:rPr sz="4000" spc="-130" dirty="0"/>
              <a:t> </a:t>
            </a:r>
            <a:r>
              <a:rPr sz="4000" spc="-35" dirty="0"/>
              <a:t>педагогической</a:t>
            </a:r>
            <a:r>
              <a:rPr sz="4000" spc="-105" dirty="0"/>
              <a:t> </a:t>
            </a:r>
            <a:r>
              <a:rPr sz="4000" spc="-25" dirty="0"/>
              <a:t>работы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98119" y="1406143"/>
            <a:ext cx="10915015" cy="53447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b="1" spc="-5" dirty="0">
                <a:latin typeface="Calibri"/>
                <a:cs typeface="Calibri"/>
              </a:rPr>
              <a:t>23.4.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Формы,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способы,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методы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средства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реализации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Федеральной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программы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педагог </a:t>
            </a:r>
            <a:r>
              <a:rPr sz="2200" b="1" spc="-4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определяет</a:t>
            </a:r>
            <a:r>
              <a:rPr sz="22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самостоятельно</a:t>
            </a:r>
            <a:r>
              <a:rPr sz="22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соответствии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с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задачами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воспитания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обучения,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05"/>
              </a:lnSpc>
            </a:pPr>
            <a:r>
              <a:rPr sz="2200" b="1" spc="-5" dirty="0">
                <a:latin typeface="Calibri"/>
                <a:cs typeface="Calibri"/>
              </a:rPr>
              <a:t>возрастными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индивидуальными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особенностями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детей,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спецификой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их</a:t>
            </a:r>
            <a:endParaRPr sz="2200">
              <a:latin typeface="Calibri"/>
              <a:cs typeface="Calibri"/>
            </a:endParaRPr>
          </a:p>
          <a:p>
            <a:pPr marL="12700" marR="124587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latin typeface="Calibri"/>
                <a:cs typeface="Calibri"/>
              </a:rPr>
              <a:t>образовательных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потребностей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интересов.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Существенное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значение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имеют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сформировавшиеся</a:t>
            </a:r>
            <a:r>
              <a:rPr sz="22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2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педагога</a:t>
            </a:r>
            <a:r>
              <a:rPr sz="22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практики</a:t>
            </a:r>
            <a:r>
              <a:rPr sz="2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воспитания</a:t>
            </a:r>
            <a:r>
              <a:rPr sz="22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2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обучения</a:t>
            </a:r>
            <a:r>
              <a:rPr sz="22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детей</a:t>
            </a:r>
            <a:r>
              <a:rPr sz="2200" b="1" spc="-10" dirty="0">
                <a:latin typeface="Calibri"/>
                <a:cs typeface="Calibri"/>
              </a:rPr>
              <a:t>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оценка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результативности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форм,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методов,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средств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образовательной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деятельности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применительно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к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конкретной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возрастной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группе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детей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1490"/>
              </a:spcBef>
            </a:pPr>
            <a:r>
              <a:rPr sz="2200" b="1" spc="-5" dirty="0">
                <a:latin typeface="Calibri"/>
                <a:cs typeface="Calibri"/>
              </a:rPr>
              <a:t>23.10.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Вариативность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форм,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методов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средств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реализации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Федеральной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программы</a:t>
            </a:r>
            <a:endParaRPr sz="2200">
              <a:latin typeface="Calibri"/>
              <a:cs typeface="Calibri"/>
            </a:endParaRPr>
          </a:p>
          <a:p>
            <a:pPr marL="12700" marR="130810">
              <a:lnSpc>
                <a:spcPts val="2380"/>
              </a:lnSpc>
              <a:spcBef>
                <a:spcPts val="165"/>
              </a:spcBef>
            </a:pPr>
            <a:r>
              <a:rPr sz="2200" b="1" spc="-5" dirty="0">
                <a:latin typeface="Calibri"/>
                <a:cs typeface="Calibri"/>
              </a:rPr>
              <a:t>зависит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не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только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от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учёта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возрастных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особенностей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обучающихся,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их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индивидуальных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особых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образовательных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потребностей,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но и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от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личных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интересов,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мотивов,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05"/>
              </a:lnSpc>
            </a:pPr>
            <a:r>
              <a:rPr sz="2200" b="1" spc="-5" dirty="0">
                <a:latin typeface="Calibri"/>
                <a:cs typeface="Calibri"/>
              </a:rPr>
              <a:t>ожиданий,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желаний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детей.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Важное</a:t>
            </a:r>
            <a:r>
              <a:rPr sz="22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значение</a:t>
            </a:r>
            <a:r>
              <a:rPr sz="22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имеет</a:t>
            </a:r>
            <a:r>
              <a:rPr sz="22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признание</a:t>
            </a:r>
            <a:r>
              <a:rPr sz="22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приоритетной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субъективной</a:t>
            </a:r>
            <a:r>
              <a:rPr sz="22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позиции</a:t>
            </a:r>
            <a:r>
              <a:rPr sz="22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ребёнка</a:t>
            </a:r>
            <a:r>
              <a:rPr sz="22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2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образовательном</a:t>
            </a:r>
            <a:r>
              <a:rPr sz="2200" b="1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00000"/>
                </a:solidFill>
                <a:latin typeface="Calibri"/>
                <a:cs typeface="Calibri"/>
              </a:rPr>
              <a:t>процессе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1535"/>
              </a:spcBef>
            </a:pPr>
            <a:r>
              <a:rPr sz="2200" b="1" spc="-5" dirty="0">
                <a:latin typeface="Calibri"/>
                <a:cs typeface="Calibri"/>
              </a:rPr>
              <a:t>23.12.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Выбор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педагогом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педагогически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обоснованных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форм,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методов,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средств</a:t>
            </a:r>
            <a:endParaRPr sz="2200">
              <a:latin typeface="Calibri"/>
              <a:cs typeface="Calibri"/>
            </a:endParaRPr>
          </a:p>
          <a:p>
            <a:pPr marL="12700" marR="268605">
              <a:lnSpc>
                <a:spcPct val="90000"/>
              </a:lnSpc>
              <a:spcBef>
                <a:spcPts val="135"/>
              </a:spcBef>
            </a:pPr>
            <a:r>
              <a:rPr sz="2200" b="1" spc="-10" dirty="0">
                <a:latin typeface="Calibri"/>
                <a:cs typeface="Calibri"/>
              </a:rPr>
              <a:t>реализации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Федеральной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программы,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адекватных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образовательным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потребностям</a:t>
            </a:r>
            <a:r>
              <a:rPr sz="2200" b="1" spc="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предпочтениям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детей,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их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соотношение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интеграция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при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решении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задач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воспитания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обучения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обеспечивает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их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вариативность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8047" y="0"/>
            <a:ext cx="2507856" cy="67802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166115"/>
            <a:ext cx="1024128" cy="679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8335" y="60960"/>
            <a:ext cx="7145273" cy="10066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8210" y="164719"/>
            <a:ext cx="6579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ПООП</a:t>
            </a:r>
            <a:r>
              <a:rPr spc="-10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ФОП:</a:t>
            </a:r>
            <a:r>
              <a:rPr spc="-80" dirty="0"/>
              <a:t> </a:t>
            </a:r>
            <a:r>
              <a:rPr spc="-30" dirty="0"/>
              <a:t>сходство</a:t>
            </a:r>
            <a:r>
              <a:rPr spc="-9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30" dirty="0"/>
              <a:t>различие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0550" y="946150"/>
            <a:ext cx="3490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Организационный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550" y="1363725"/>
            <a:ext cx="4565650" cy="53555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416559" indent="-342900">
              <a:lnSpc>
                <a:spcPts val="2050"/>
              </a:lnSpc>
              <a:spcBef>
                <a:spcPts val="35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10" dirty="0">
                <a:latin typeface="Calibri"/>
                <a:cs typeface="Calibri"/>
              </a:rPr>
              <a:t>Психолого-педагогические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условия,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обеспечивающие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развитие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ребенка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ts val="2165"/>
              </a:lnSpc>
              <a:spcBef>
                <a:spcPts val="34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Организация развивающей предметно-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b="1" spc="-10" dirty="0">
                <a:latin typeface="Calibri"/>
                <a:cs typeface="Calibri"/>
              </a:rPr>
              <a:t>пространственной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среды</a:t>
            </a:r>
            <a:endParaRPr sz="1900">
              <a:latin typeface="Calibri"/>
              <a:cs typeface="Calibri"/>
            </a:endParaRPr>
          </a:p>
          <a:p>
            <a:pPr marL="355600" marR="925830" indent="-342900">
              <a:lnSpc>
                <a:spcPts val="2050"/>
              </a:lnSpc>
              <a:spcBef>
                <a:spcPts val="63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Кадровые</a:t>
            </a:r>
            <a:r>
              <a:rPr sz="1900" b="1" spc="-10" dirty="0">
                <a:latin typeface="Calibri"/>
                <a:cs typeface="Calibri"/>
              </a:rPr>
              <a:t> условия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реализации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Программы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ts val="2165"/>
              </a:lnSpc>
              <a:spcBef>
                <a:spcPts val="34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10" dirty="0">
                <a:latin typeface="Calibri"/>
                <a:cs typeface="Calibri"/>
              </a:rPr>
              <a:t>Материально-техническое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b="1" spc="-5" dirty="0">
                <a:latin typeface="Calibri"/>
                <a:cs typeface="Calibri"/>
              </a:rPr>
              <a:t>обеспечение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Программы</a:t>
            </a:r>
            <a:endParaRPr sz="1900">
              <a:latin typeface="Calibri"/>
              <a:cs typeface="Calibri"/>
            </a:endParaRPr>
          </a:p>
          <a:p>
            <a:pPr marL="355600" marR="656590" indent="-342900">
              <a:lnSpc>
                <a:spcPts val="2050"/>
              </a:lnSpc>
              <a:spcBef>
                <a:spcPts val="63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Финансовые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условия</a:t>
            </a:r>
            <a:r>
              <a:rPr sz="1900" b="1" spc="-5" dirty="0">
                <a:latin typeface="Calibri"/>
                <a:cs typeface="Calibri"/>
              </a:rPr>
              <a:t> реализации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Программы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ts val="2165"/>
              </a:lnSpc>
              <a:spcBef>
                <a:spcPts val="34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Планирование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образовательной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b="1" spc="-10" dirty="0">
                <a:latin typeface="Calibri"/>
                <a:cs typeface="Calibri"/>
              </a:rPr>
              <a:t>деятельности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10" dirty="0">
                <a:latin typeface="Calibri"/>
                <a:cs typeface="Calibri"/>
              </a:rPr>
              <a:t>Режим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дня </a:t>
            </a:r>
            <a:r>
              <a:rPr sz="1900" b="1" spc="-5" dirty="0">
                <a:latin typeface="Calibri"/>
                <a:cs typeface="Calibri"/>
              </a:rPr>
              <a:t>и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распорядок</a:t>
            </a:r>
            <a:endParaRPr sz="1900">
              <a:latin typeface="Calibri"/>
              <a:cs typeface="Calibri"/>
            </a:endParaRPr>
          </a:p>
          <a:p>
            <a:pPr marL="355600" marR="777240" indent="-342900">
              <a:lnSpc>
                <a:spcPts val="2050"/>
              </a:lnSpc>
              <a:spcBef>
                <a:spcPts val="6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Перспективы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работы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по 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совершенствованию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и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развитию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содержания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Программы</a:t>
            </a:r>
            <a:endParaRPr sz="1900">
              <a:latin typeface="Calibri"/>
              <a:cs typeface="Calibri"/>
            </a:endParaRPr>
          </a:p>
          <a:p>
            <a:pPr marL="355600" marR="81280" indent="-342900">
              <a:lnSpc>
                <a:spcPts val="2050"/>
              </a:lnSpc>
              <a:spcBef>
                <a:spcPts val="6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900" b="1" spc="-5" dirty="0">
                <a:latin typeface="Calibri"/>
                <a:cs typeface="Calibri"/>
              </a:rPr>
              <a:t>Перечень нормативных и нормативно-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методических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документов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1005" y="1317497"/>
            <a:ext cx="0" cy="5452110"/>
          </a:xfrm>
          <a:custGeom>
            <a:avLst/>
            <a:gdLst/>
            <a:ahLst/>
            <a:cxnLst/>
            <a:rect l="l" t="t" r="r" b="b"/>
            <a:pathLst>
              <a:path h="5452109">
                <a:moveTo>
                  <a:pt x="0" y="0"/>
                </a:moveTo>
                <a:lnTo>
                  <a:pt x="0" y="5451648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34736" y="918012"/>
            <a:ext cx="6256655" cy="58496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320"/>
              </a:spcBef>
            </a:pPr>
            <a:r>
              <a:rPr sz="2400" b="1" spc="-5" dirty="0">
                <a:latin typeface="Calibri"/>
                <a:cs typeface="Calibri"/>
              </a:rPr>
              <a:t>Организационный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раздел</a:t>
            </a:r>
            <a:endParaRPr sz="2400">
              <a:latin typeface="Calibri"/>
              <a:cs typeface="Calibri"/>
            </a:endParaRPr>
          </a:p>
          <a:p>
            <a:pPr marL="355600" marR="593725" indent="-342900">
              <a:lnSpc>
                <a:spcPts val="2160"/>
              </a:lnSpc>
              <a:spcBef>
                <a:spcPts val="459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Психолого-педагогические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условия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реализации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Федеральной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программы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spcBef>
                <a:spcPts val="12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Особенности организации </a:t>
            </a:r>
            <a:r>
              <a:rPr sz="2000" b="1" dirty="0">
                <a:latin typeface="Calibri"/>
                <a:cs typeface="Calibri"/>
              </a:rPr>
              <a:t>развивающей </a:t>
            </a:r>
            <a:r>
              <a:rPr sz="2000" b="1" spc="-5" dirty="0">
                <a:latin typeface="Calibri"/>
                <a:cs typeface="Calibri"/>
              </a:rPr>
              <a:t>предметно-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пространственной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среды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92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Материально-техническое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обеспечение,</a:t>
            </a:r>
            <a:endParaRPr sz="2000">
              <a:latin typeface="Calibri"/>
              <a:cs typeface="Calibri"/>
            </a:endParaRPr>
          </a:p>
          <a:p>
            <a:pPr marL="355600" marR="163830">
              <a:lnSpc>
                <a:spcPct val="90000"/>
              </a:lnSpc>
              <a:spcBef>
                <a:spcPts val="120"/>
              </a:spcBef>
            </a:pPr>
            <a:r>
              <a:rPr sz="2000" b="1" dirty="0">
                <a:latin typeface="Calibri"/>
                <a:cs typeface="Calibri"/>
              </a:rPr>
              <a:t>обеспеченность </a:t>
            </a:r>
            <a:r>
              <a:rPr sz="2000" b="1" spc="-10" dirty="0">
                <a:latin typeface="Calibri"/>
                <a:cs typeface="Calibri"/>
              </a:rPr>
              <a:t>методическими </a:t>
            </a:r>
            <a:r>
              <a:rPr sz="2000" b="1" spc="-5" dirty="0">
                <a:latin typeface="Calibri"/>
                <a:cs typeface="Calibri"/>
              </a:rPr>
              <a:t>материалами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средствами </a:t>
            </a:r>
            <a:r>
              <a:rPr sz="2000" b="1" spc="-5" dirty="0">
                <a:latin typeface="Calibri"/>
                <a:cs typeface="Calibri"/>
              </a:rPr>
              <a:t>обучения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воспитания </a:t>
            </a:r>
            <a:r>
              <a:rPr sz="2000" b="1" dirty="0">
                <a:latin typeface="Calibri"/>
                <a:cs typeface="Calibri"/>
              </a:rPr>
              <a:t>(включая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примерный перечень </a:t>
            </a:r>
            <a:r>
              <a:rPr sz="2000" b="1" spc="-15" dirty="0">
                <a:latin typeface="Calibri"/>
                <a:cs typeface="Calibri"/>
              </a:rPr>
              <a:t>художественной </a:t>
            </a:r>
            <a:r>
              <a:rPr sz="2000" b="1" spc="-5" dirty="0">
                <a:latin typeface="Calibri"/>
                <a:cs typeface="Calibri"/>
              </a:rPr>
              <a:t>литературы,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музыкальных </a:t>
            </a:r>
            <a:r>
              <a:rPr sz="2000" b="1" spc="-10" dirty="0">
                <a:latin typeface="Calibri"/>
                <a:cs typeface="Calibri"/>
              </a:rPr>
              <a:t>произведений, </a:t>
            </a:r>
            <a:r>
              <a:rPr sz="2000" b="1" dirty="0">
                <a:latin typeface="Calibri"/>
                <a:cs typeface="Calibri"/>
              </a:rPr>
              <a:t>анимационных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произведений)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9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Кадровые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условия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реализации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Федеральной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b="1" spc="-5" dirty="0">
                <a:latin typeface="Calibri"/>
                <a:cs typeface="Calibri"/>
              </a:rPr>
              <a:t>программы</a:t>
            </a:r>
            <a:endParaRPr sz="2000">
              <a:latin typeface="Calibri"/>
              <a:cs typeface="Calibri"/>
            </a:endParaRPr>
          </a:p>
          <a:p>
            <a:pPr marL="355600" marR="15240" indent="-342900">
              <a:lnSpc>
                <a:spcPts val="2160"/>
              </a:lnSpc>
              <a:spcBef>
                <a:spcPts val="123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Примерный </a:t>
            </a:r>
            <a:r>
              <a:rPr sz="2000" b="1" spc="-5" dirty="0">
                <a:latin typeface="Calibri"/>
                <a:cs typeface="Calibri"/>
              </a:rPr>
              <a:t>режим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распорядок дня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дошкольных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группах</a:t>
            </a:r>
            <a:endParaRPr sz="2000">
              <a:latin typeface="Calibri"/>
              <a:cs typeface="Calibri"/>
            </a:endParaRPr>
          </a:p>
          <a:p>
            <a:pPr marL="355600" marR="337820" indent="-342900">
              <a:lnSpc>
                <a:spcPts val="2160"/>
              </a:lnSpc>
              <a:spcBef>
                <a:spcPts val="12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Федеральный календарный план воспитательной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работы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(включая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примерный</a:t>
            </a:r>
            <a:r>
              <a:rPr sz="1600" b="1" i="1" spc="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перечень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основных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725"/>
              </a:lnSpc>
            </a:pPr>
            <a:r>
              <a:rPr sz="1600" b="1" i="1" spc="-10" dirty="0">
                <a:latin typeface="Calibri"/>
                <a:cs typeface="Calibri"/>
              </a:rPr>
              <a:t>государственных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и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народных</a:t>
            </a:r>
            <a:r>
              <a:rPr sz="1600" b="1" i="1" spc="5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праздников,</a:t>
            </a:r>
            <a:r>
              <a:rPr sz="1600" b="1" i="1" spc="5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памятных</a:t>
            </a:r>
            <a:r>
              <a:rPr sz="1600" b="1" i="1" spc="3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дат)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68" y="6670090"/>
            <a:ext cx="16706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АО «Издательство</a:t>
            </a:r>
            <a:r>
              <a:rPr sz="700" spc="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"Просвещение"»,</a:t>
            </a:r>
            <a:r>
              <a:rPr sz="700" spc="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" y="842899"/>
            <a:ext cx="10987278" cy="2870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924031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3700" y="0"/>
                </a:moveTo>
                <a:lnTo>
                  <a:pt x="0" y="0"/>
                </a:lnTo>
                <a:lnTo>
                  <a:pt x="0" y="22859"/>
                </a:lnTo>
                <a:lnTo>
                  <a:pt x="394716" y="22859"/>
                </a:lnTo>
                <a:lnTo>
                  <a:pt x="393700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58016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4715" y="0"/>
                </a:moveTo>
                <a:lnTo>
                  <a:pt x="2412" y="0"/>
                </a:lnTo>
                <a:lnTo>
                  <a:pt x="0" y="22859"/>
                </a:lnTo>
                <a:lnTo>
                  <a:pt x="394715" y="22859"/>
                </a:lnTo>
                <a:lnTo>
                  <a:pt x="39471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86285" cy="6780530"/>
            <a:chOff x="0" y="0"/>
            <a:chExt cx="12186285" cy="67805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0983" y="382524"/>
              <a:ext cx="266700" cy="868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207496" y="382523"/>
              <a:ext cx="749935" cy="109855"/>
            </a:xfrm>
            <a:custGeom>
              <a:avLst/>
              <a:gdLst/>
              <a:ahLst/>
              <a:cxnLst/>
              <a:rect l="l" t="t" r="r" b="b"/>
              <a:pathLst>
                <a:path w="749934" h="109854">
                  <a:moveTo>
                    <a:pt x="76200" y="66040"/>
                  </a:moveTo>
                  <a:lnTo>
                    <a:pt x="73787" y="66040"/>
                  </a:lnTo>
                  <a:lnTo>
                    <a:pt x="70104" y="72796"/>
                  </a:lnTo>
                  <a:lnTo>
                    <a:pt x="64223" y="77508"/>
                  </a:lnTo>
                  <a:lnTo>
                    <a:pt x="57061" y="80264"/>
                  </a:lnTo>
                  <a:lnTo>
                    <a:pt x="49530" y="81153"/>
                  </a:lnTo>
                  <a:lnTo>
                    <a:pt x="36360" y="77774"/>
                  </a:lnTo>
                  <a:lnTo>
                    <a:pt x="26733" y="68935"/>
                  </a:lnTo>
                  <a:lnTo>
                    <a:pt x="20802" y="56616"/>
                  </a:lnTo>
                  <a:lnTo>
                    <a:pt x="18796" y="42799"/>
                  </a:lnTo>
                  <a:lnTo>
                    <a:pt x="20599" y="28219"/>
                  </a:lnTo>
                  <a:lnTo>
                    <a:pt x="25793" y="16446"/>
                  </a:lnTo>
                  <a:lnTo>
                    <a:pt x="34061" y="8585"/>
                  </a:lnTo>
                  <a:lnTo>
                    <a:pt x="45085" y="5715"/>
                  </a:lnTo>
                  <a:lnTo>
                    <a:pt x="54216" y="7226"/>
                  </a:lnTo>
                  <a:lnTo>
                    <a:pt x="61468" y="11569"/>
                  </a:lnTo>
                  <a:lnTo>
                    <a:pt x="66611" y="18478"/>
                  </a:lnTo>
                  <a:lnTo>
                    <a:pt x="69469" y="27686"/>
                  </a:lnTo>
                  <a:lnTo>
                    <a:pt x="73787" y="27686"/>
                  </a:lnTo>
                  <a:lnTo>
                    <a:pt x="73787" y="4699"/>
                  </a:lnTo>
                  <a:lnTo>
                    <a:pt x="68326" y="4699"/>
                  </a:lnTo>
                  <a:lnTo>
                    <a:pt x="62458" y="2895"/>
                  </a:lnTo>
                  <a:lnTo>
                    <a:pt x="56210" y="1397"/>
                  </a:lnTo>
                  <a:lnTo>
                    <a:pt x="49695" y="381"/>
                  </a:lnTo>
                  <a:lnTo>
                    <a:pt x="43053" y="0"/>
                  </a:lnTo>
                  <a:lnTo>
                    <a:pt x="26517" y="2463"/>
                  </a:lnTo>
                  <a:lnTo>
                    <a:pt x="12801" y="10020"/>
                  </a:lnTo>
                  <a:lnTo>
                    <a:pt x="3454" y="22987"/>
                  </a:lnTo>
                  <a:lnTo>
                    <a:pt x="0" y="41656"/>
                  </a:lnTo>
                  <a:lnTo>
                    <a:pt x="3162" y="60515"/>
                  </a:lnTo>
                  <a:lnTo>
                    <a:pt x="12039" y="74739"/>
                  </a:lnTo>
                  <a:lnTo>
                    <a:pt x="25654" y="83743"/>
                  </a:lnTo>
                  <a:lnTo>
                    <a:pt x="43053" y="86868"/>
                  </a:lnTo>
                  <a:lnTo>
                    <a:pt x="55054" y="86080"/>
                  </a:lnTo>
                  <a:lnTo>
                    <a:pt x="63715" y="84074"/>
                  </a:lnTo>
                  <a:lnTo>
                    <a:pt x="70332" y="81407"/>
                  </a:lnTo>
                  <a:lnTo>
                    <a:pt x="76200" y="78613"/>
                  </a:lnTo>
                  <a:lnTo>
                    <a:pt x="76200" y="66040"/>
                  </a:lnTo>
                  <a:close/>
                </a:path>
                <a:path w="749934" h="109854">
                  <a:moveTo>
                    <a:pt x="160020" y="63373"/>
                  </a:moveTo>
                  <a:lnTo>
                    <a:pt x="143129" y="42532"/>
                  </a:lnTo>
                  <a:lnTo>
                    <a:pt x="143129" y="53086"/>
                  </a:lnTo>
                  <a:lnTo>
                    <a:pt x="143116" y="72656"/>
                  </a:lnTo>
                  <a:lnTo>
                    <a:pt x="138938" y="79629"/>
                  </a:lnTo>
                  <a:lnTo>
                    <a:pt x="125476" y="79629"/>
                  </a:lnTo>
                  <a:lnTo>
                    <a:pt x="122047" y="77216"/>
                  </a:lnTo>
                  <a:lnTo>
                    <a:pt x="119888" y="75057"/>
                  </a:lnTo>
                  <a:lnTo>
                    <a:pt x="119888" y="44069"/>
                  </a:lnTo>
                  <a:lnTo>
                    <a:pt x="129921" y="44069"/>
                  </a:lnTo>
                  <a:lnTo>
                    <a:pt x="138938" y="46228"/>
                  </a:lnTo>
                  <a:lnTo>
                    <a:pt x="143129" y="53086"/>
                  </a:lnTo>
                  <a:lnTo>
                    <a:pt x="143129" y="42532"/>
                  </a:lnTo>
                  <a:lnTo>
                    <a:pt x="138938" y="41656"/>
                  </a:lnTo>
                  <a:lnTo>
                    <a:pt x="138938" y="40640"/>
                  </a:lnTo>
                  <a:lnTo>
                    <a:pt x="142036" y="39497"/>
                  </a:lnTo>
                  <a:lnTo>
                    <a:pt x="145923" y="38074"/>
                  </a:lnTo>
                  <a:lnTo>
                    <a:pt x="151523" y="33870"/>
                  </a:lnTo>
                  <a:lnTo>
                    <a:pt x="155232" y="28168"/>
                  </a:lnTo>
                  <a:lnTo>
                    <a:pt x="156591" y="21082"/>
                  </a:lnTo>
                  <a:lnTo>
                    <a:pt x="154609" y="12192"/>
                  </a:lnTo>
                  <a:lnTo>
                    <a:pt x="150126" y="7239"/>
                  </a:lnTo>
                  <a:lnTo>
                    <a:pt x="149110" y="6121"/>
                  </a:lnTo>
                  <a:lnTo>
                    <a:pt x="140677" y="2641"/>
                  </a:lnTo>
                  <a:lnTo>
                    <a:pt x="138938" y="2463"/>
                  </a:lnTo>
                  <a:lnTo>
                    <a:pt x="138938" y="14224"/>
                  </a:lnTo>
                  <a:lnTo>
                    <a:pt x="138938" y="30226"/>
                  </a:lnTo>
                  <a:lnTo>
                    <a:pt x="136525" y="37084"/>
                  </a:lnTo>
                  <a:lnTo>
                    <a:pt x="129921" y="38354"/>
                  </a:lnTo>
                  <a:lnTo>
                    <a:pt x="128651" y="38354"/>
                  </a:lnTo>
                  <a:lnTo>
                    <a:pt x="127508" y="39497"/>
                  </a:lnTo>
                  <a:lnTo>
                    <a:pt x="119888" y="39497"/>
                  </a:lnTo>
                  <a:lnTo>
                    <a:pt x="119888" y="7239"/>
                  </a:lnTo>
                  <a:lnTo>
                    <a:pt x="126492" y="7239"/>
                  </a:lnTo>
                  <a:lnTo>
                    <a:pt x="129921" y="8636"/>
                  </a:lnTo>
                  <a:lnTo>
                    <a:pt x="135509" y="9652"/>
                  </a:lnTo>
                  <a:lnTo>
                    <a:pt x="138938" y="14224"/>
                  </a:lnTo>
                  <a:lnTo>
                    <a:pt x="138938" y="2463"/>
                  </a:lnTo>
                  <a:lnTo>
                    <a:pt x="129921" y="1524"/>
                  </a:lnTo>
                  <a:lnTo>
                    <a:pt x="92964" y="1524"/>
                  </a:lnTo>
                  <a:lnTo>
                    <a:pt x="93014" y="6121"/>
                  </a:lnTo>
                  <a:lnTo>
                    <a:pt x="102997" y="8636"/>
                  </a:lnTo>
                  <a:lnTo>
                    <a:pt x="102997" y="78232"/>
                  </a:lnTo>
                  <a:lnTo>
                    <a:pt x="92964" y="80772"/>
                  </a:lnTo>
                  <a:lnTo>
                    <a:pt x="92964" y="85344"/>
                  </a:lnTo>
                  <a:lnTo>
                    <a:pt x="132080" y="85344"/>
                  </a:lnTo>
                  <a:lnTo>
                    <a:pt x="142976" y="83858"/>
                  </a:lnTo>
                  <a:lnTo>
                    <a:pt x="151688" y="79629"/>
                  </a:lnTo>
                  <a:lnTo>
                    <a:pt x="151853" y="79552"/>
                  </a:lnTo>
                  <a:lnTo>
                    <a:pt x="157822" y="72644"/>
                  </a:lnTo>
                  <a:lnTo>
                    <a:pt x="160020" y="63373"/>
                  </a:lnTo>
                  <a:close/>
                </a:path>
                <a:path w="749934" h="109854">
                  <a:moveTo>
                    <a:pt x="240792" y="61214"/>
                  </a:moveTo>
                  <a:lnTo>
                    <a:pt x="236347" y="61214"/>
                  </a:lnTo>
                  <a:lnTo>
                    <a:pt x="230759" y="77216"/>
                  </a:lnTo>
                  <a:lnTo>
                    <a:pt x="204978" y="77216"/>
                  </a:lnTo>
                  <a:lnTo>
                    <a:pt x="204978" y="44069"/>
                  </a:lnTo>
                  <a:lnTo>
                    <a:pt x="219456" y="44069"/>
                  </a:lnTo>
                  <a:lnTo>
                    <a:pt x="222885" y="55499"/>
                  </a:lnTo>
                  <a:lnTo>
                    <a:pt x="227330" y="55499"/>
                  </a:lnTo>
                  <a:lnTo>
                    <a:pt x="226314" y="50927"/>
                  </a:lnTo>
                  <a:lnTo>
                    <a:pt x="226314" y="31369"/>
                  </a:lnTo>
                  <a:lnTo>
                    <a:pt x="227330" y="26797"/>
                  </a:lnTo>
                  <a:lnTo>
                    <a:pt x="222885" y="26797"/>
                  </a:lnTo>
                  <a:lnTo>
                    <a:pt x="219456" y="38354"/>
                  </a:lnTo>
                  <a:lnTo>
                    <a:pt x="204978" y="38354"/>
                  </a:lnTo>
                  <a:lnTo>
                    <a:pt x="204978" y="9652"/>
                  </a:lnTo>
                  <a:lnTo>
                    <a:pt x="229489" y="9652"/>
                  </a:lnTo>
                  <a:lnTo>
                    <a:pt x="232918" y="23495"/>
                  </a:lnTo>
                  <a:lnTo>
                    <a:pt x="237363" y="23495"/>
                  </a:lnTo>
                  <a:lnTo>
                    <a:pt x="236347" y="1524"/>
                  </a:lnTo>
                  <a:lnTo>
                    <a:pt x="178308" y="1524"/>
                  </a:lnTo>
                  <a:lnTo>
                    <a:pt x="178308" y="6096"/>
                  </a:lnTo>
                  <a:lnTo>
                    <a:pt x="188341" y="8636"/>
                  </a:lnTo>
                  <a:lnTo>
                    <a:pt x="188341" y="78232"/>
                  </a:lnTo>
                  <a:lnTo>
                    <a:pt x="178308" y="80772"/>
                  </a:lnTo>
                  <a:lnTo>
                    <a:pt x="178308" y="85344"/>
                  </a:lnTo>
                  <a:lnTo>
                    <a:pt x="237363" y="85344"/>
                  </a:lnTo>
                  <a:lnTo>
                    <a:pt x="240792" y="61214"/>
                  </a:lnTo>
                  <a:close/>
                </a:path>
                <a:path w="749934" h="109854">
                  <a:moveTo>
                    <a:pt x="387096" y="78486"/>
                  </a:moveTo>
                  <a:lnTo>
                    <a:pt x="373761" y="78486"/>
                  </a:lnTo>
                  <a:lnTo>
                    <a:pt x="373761" y="8636"/>
                  </a:lnTo>
                  <a:lnTo>
                    <a:pt x="385826" y="6096"/>
                  </a:lnTo>
                  <a:lnTo>
                    <a:pt x="385826" y="1524"/>
                  </a:lnTo>
                  <a:lnTo>
                    <a:pt x="345948" y="1524"/>
                  </a:lnTo>
                  <a:lnTo>
                    <a:pt x="345948" y="6096"/>
                  </a:lnTo>
                  <a:lnTo>
                    <a:pt x="356997" y="8636"/>
                  </a:lnTo>
                  <a:lnTo>
                    <a:pt x="356997" y="78486"/>
                  </a:lnTo>
                  <a:lnTo>
                    <a:pt x="329565" y="78486"/>
                  </a:lnTo>
                  <a:lnTo>
                    <a:pt x="329565" y="8636"/>
                  </a:lnTo>
                  <a:lnTo>
                    <a:pt x="340487" y="6096"/>
                  </a:lnTo>
                  <a:lnTo>
                    <a:pt x="340487" y="1524"/>
                  </a:lnTo>
                  <a:lnTo>
                    <a:pt x="301752" y="1524"/>
                  </a:lnTo>
                  <a:lnTo>
                    <a:pt x="301752" y="6096"/>
                  </a:lnTo>
                  <a:lnTo>
                    <a:pt x="312801" y="8636"/>
                  </a:lnTo>
                  <a:lnTo>
                    <a:pt x="312801" y="78486"/>
                  </a:lnTo>
                  <a:lnTo>
                    <a:pt x="285242" y="78486"/>
                  </a:lnTo>
                  <a:lnTo>
                    <a:pt x="285242" y="8636"/>
                  </a:lnTo>
                  <a:lnTo>
                    <a:pt x="296291" y="6096"/>
                  </a:lnTo>
                  <a:lnTo>
                    <a:pt x="296291" y="1524"/>
                  </a:lnTo>
                  <a:lnTo>
                    <a:pt x="257556" y="1524"/>
                  </a:lnTo>
                  <a:lnTo>
                    <a:pt x="257556" y="6096"/>
                  </a:lnTo>
                  <a:lnTo>
                    <a:pt x="268605" y="8636"/>
                  </a:lnTo>
                  <a:lnTo>
                    <a:pt x="268605" y="78486"/>
                  </a:lnTo>
                  <a:lnTo>
                    <a:pt x="257556" y="80899"/>
                  </a:lnTo>
                  <a:lnTo>
                    <a:pt x="257556" y="85471"/>
                  </a:lnTo>
                  <a:lnTo>
                    <a:pt x="377190" y="85471"/>
                  </a:lnTo>
                  <a:lnTo>
                    <a:pt x="377190" y="109728"/>
                  </a:lnTo>
                  <a:lnTo>
                    <a:pt x="381635" y="109728"/>
                  </a:lnTo>
                  <a:lnTo>
                    <a:pt x="387096" y="78486"/>
                  </a:lnTo>
                  <a:close/>
                </a:path>
                <a:path w="749934" h="109854">
                  <a:moveTo>
                    <a:pt x="461772" y="61214"/>
                  </a:moveTo>
                  <a:lnTo>
                    <a:pt x="458343" y="61214"/>
                  </a:lnTo>
                  <a:lnTo>
                    <a:pt x="451739" y="77216"/>
                  </a:lnTo>
                  <a:lnTo>
                    <a:pt x="426212" y="77216"/>
                  </a:lnTo>
                  <a:lnTo>
                    <a:pt x="426212" y="44069"/>
                  </a:lnTo>
                  <a:lnTo>
                    <a:pt x="440690" y="44069"/>
                  </a:lnTo>
                  <a:lnTo>
                    <a:pt x="444119" y="55499"/>
                  </a:lnTo>
                  <a:lnTo>
                    <a:pt x="448310" y="55499"/>
                  </a:lnTo>
                  <a:lnTo>
                    <a:pt x="448310" y="50927"/>
                  </a:lnTo>
                  <a:lnTo>
                    <a:pt x="447294" y="46228"/>
                  </a:lnTo>
                  <a:lnTo>
                    <a:pt x="447294" y="35941"/>
                  </a:lnTo>
                  <a:lnTo>
                    <a:pt x="448310" y="31369"/>
                  </a:lnTo>
                  <a:lnTo>
                    <a:pt x="448310" y="26797"/>
                  </a:lnTo>
                  <a:lnTo>
                    <a:pt x="445135" y="26797"/>
                  </a:lnTo>
                  <a:lnTo>
                    <a:pt x="440690" y="38354"/>
                  </a:lnTo>
                  <a:lnTo>
                    <a:pt x="426212" y="38354"/>
                  </a:lnTo>
                  <a:lnTo>
                    <a:pt x="426212" y="9652"/>
                  </a:lnTo>
                  <a:lnTo>
                    <a:pt x="450723" y="9652"/>
                  </a:lnTo>
                  <a:lnTo>
                    <a:pt x="454152" y="23495"/>
                  </a:lnTo>
                  <a:lnTo>
                    <a:pt x="458343" y="23495"/>
                  </a:lnTo>
                  <a:lnTo>
                    <a:pt x="457327" y="1524"/>
                  </a:lnTo>
                  <a:lnTo>
                    <a:pt x="399288" y="1524"/>
                  </a:lnTo>
                  <a:lnTo>
                    <a:pt x="399288" y="6096"/>
                  </a:lnTo>
                  <a:lnTo>
                    <a:pt x="409321" y="8636"/>
                  </a:lnTo>
                  <a:lnTo>
                    <a:pt x="409321" y="78232"/>
                  </a:lnTo>
                  <a:lnTo>
                    <a:pt x="399288" y="80772"/>
                  </a:lnTo>
                  <a:lnTo>
                    <a:pt x="399288" y="85344"/>
                  </a:lnTo>
                  <a:lnTo>
                    <a:pt x="459613" y="85344"/>
                  </a:lnTo>
                  <a:lnTo>
                    <a:pt x="461772" y="61214"/>
                  </a:lnTo>
                  <a:close/>
                </a:path>
                <a:path w="749934" h="109854">
                  <a:moveTo>
                    <a:pt x="566928" y="1524"/>
                  </a:moveTo>
                  <a:lnTo>
                    <a:pt x="527685" y="1524"/>
                  </a:lnTo>
                  <a:lnTo>
                    <a:pt x="527685" y="6096"/>
                  </a:lnTo>
                  <a:lnTo>
                    <a:pt x="539496" y="8636"/>
                  </a:lnTo>
                  <a:lnTo>
                    <a:pt x="539496" y="38354"/>
                  </a:lnTo>
                  <a:lnTo>
                    <a:pt x="505714" y="38354"/>
                  </a:lnTo>
                  <a:lnTo>
                    <a:pt x="505714" y="8636"/>
                  </a:lnTo>
                  <a:lnTo>
                    <a:pt x="517779" y="6096"/>
                  </a:lnTo>
                  <a:lnTo>
                    <a:pt x="517779" y="1524"/>
                  </a:lnTo>
                  <a:lnTo>
                    <a:pt x="478536" y="1524"/>
                  </a:lnTo>
                  <a:lnTo>
                    <a:pt x="478536" y="6096"/>
                  </a:lnTo>
                  <a:lnTo>
                    <a:pt x="489331" y="8636"/>
                  </a:lnTo>
                  <a:lnTo>
                    <a:pt x="489331" y="78232"/>
                  </a:lnTo>
                  <a:lnTo>
                    <a:pt x="478536" y="80772"/>
                  </a:lnTo>
                  <a:lnTo>
                    <a:pt x="478536" y="85344"/>
                  </a:lnTo>
                  <a:lnTo>
                    <a:pt x="517779" y="85344"/>
                  </a:lnTo>
                  <a:lnTo>
                    <a:pt x="517779" y="80772"/>
                  </a:lnTo>
                  <a:lnTo>
                    <a:pt x="505714" y="78232"/>
                  </a:lnTo>
                  <a:lnTo>
                    <a:pt x="505714" y="45212"/>
                  </a:lnTo>
                  <a:lnTo>
                    <a:pt x="539496" y="45212"/>
                  </a:lnTo>
                  <a:lnTo>
                    <a:pt x="539496" y="78232"/>
                  </a:lnTo>
                  <a:lnTo>
                    <a:pt x="527685" y="80772"/>
                  </a:lnTo>
                  <a:lnTo>
                    <a:pt x="527685" y="85344"/>
                  </a:lnTo>
                  <a:lnTo>
                    <a:pt x="566928" y="85344"/>
                  </a:lnTo>
                  <a:lnTo>
                    <a:pt x="566928" y="80772"/>
                  </a:lnTo>
                  <a:lnTo>
                    <a:pt x="556133" y="78232"/>
                  </a:lnTo>
                  <a:lnTo>
                    <a:pt x="556133" y="8636"/>
                  </a:lnTo>
                  <a:lnTo>
                    <a:pt x="566928" y="6096"/>
                  </a:lnTo>
                  <a:lnTo>
                    <a:pt x="566928" y="1524"/>
                  </a:lnTo>
                  <a:close/>
                </a:path>
                <a:path w="749934" h="109854">
                  <a:moveTo>
                    <a:pt x="672084" y="1524"/>
                  </a:moveTo>
                  <a:lnTo>
                    <a:pt x="632079" y="1524"/>
                  </a:lnTo>
                  <a:lnTo>
                    <a:pt x="632079" y="6096"/>
                  </a:lnTo>
                  <a:lnTo>
                    <a:pt x="644525" y="8636"/>
                  </a:lnTo>
                  <a:lnTo>
                    <a:pt x="644525" y="9652"/>
                  </a:lnTo>
                  <a:lnTo>
                    <a:pt x="609981" y="65786"/>
                  </a:lnTo>
                  <a:lnTo>
                    <a:pt x="609981" y="8636"/>
                  </a:lnTo>
                  <a:lnTo>
                    <a:pt x="622173" y="6096"/>
                  </a:lnTo>
                  <a:lnTo>
                    <a:pt x="622173" y="1524"/>
                  </a:lnTo>
                  <a:lnTo>
                    <a:pt x="582168" y="1524"/>
                  </a:lnTo>
                  <a:lnTo>
                    <a:pt x="582168" y="6096"/>
                  </a:lnTo>
                  <a:lnTo>
                    <a:pt x="593217" y="8636"/>
                  </a:lnTo>
                  <a:lnTo>
                    <a:pt x="593217" y="78232"/>
                  </a:lnTo>
                  <a:lnTo>
                    <a:pt x="582168" y="80772"/>
                  </a:lnTo>
                  <a:lnTo>
                    <a:pt x="582168" y="85344"/>
                  </a:lnTo>
                  <a:lnTo>
                    <a:pt x="622173" y="85344"/>
                  </a:lnTo>
                  <a:lnTo>
                    <a:pt x="622173" y="80772"/>
                  </a:lnTo>
                  <a:lnTo>
                    <a:pt x="609981" y="78232"/>
                  </a:lnTo>
                  <a:lnTo>
                    <a:pt x="609981" y="77216"/>
                  </a:lnTo>
                  <a:lnTo>
                    <a:pt x="644525" y="21082"/>
                  </a:lnTo>
                  <a:lnTo>
                    <a:pt x="644525" y="78232"/>
                  </a:lnTo>
                  <a:lnTo>
                    <a:pt x="632079" y="80772"/>
                  </a:lnTo>
                  <a:lnTo>
                    <a:pt x="632079" y="85344"/>
                  </a:lnTo>
                  <a:lnTo>
                    <a:pt x="672084" y="85344"/>
                  </a:lnTo>
                  <a:lnTo>
                    <a:pt x="672084" y="80772"/>
                  </a:lnTo>
                  <a:lnTo>
                    <a:pt x="661035" y="78232"/>
                  </a:lnTo>
                  <a:lnTo>
                    <a:pt x="661035" y="8636"/>
                  </a:lnTo>
                  <a:lnTo>
                    <a:pt x="672084" y="6096"/>
                  </a:lnTo>
                  <a:lnTo>
                    <a:pt x="672084" y="1524"/>
                  </a:lnTo>
                  <a:close/>
                </a:path>
                <a:path w="749934" h="109854">
                  <a:moveTo>
                    <a:pt x="749808" y="61214"/>
                  </a:moveTo>
                  <a:lnTo>
                    <a:pt x="745617" y="61214"/>
                  </a:lnTo>
                  <a:lnTo>
                    <a:pt x="738632" y="77216"/>
                  </a:lnTo>
                  <a:lnTo>
                    <a:pt x="713994" y="77216"/>
                  </a:lnTo>
                  <a:lnTo>
                    <a:pt x="713994" y="44069"/>
                  </a:lnTo>
                  <a:lnTo>
                    <a:pt x="728599" y="44069"/>
                  </a:lnTo>
                  <a:lnTo>
                    <a:pt x="732028" y="55499"/>
                  </a:lnTo>
                  <a:lnTo>
                    <a:pt x="735457" y="55499"/>
                  </a:lnTo>
                  <a:lnTo>
                    <a:pt x="735457" y="26797"/>
                  </a:lnTo>
                  <a:lnTo>
                    <a:pt x="732028" y="26797"/>
                  </a:lnTo>
                  <a:lnTo>
                    <a:pt x="728599" y="38354"/>
                  </a:lnTo>
                  <a:lnTo>
                    <a:pt x="713994" y="38354"/>
                  </a:lnTo>
                  <a:lnTo>
                    <a:pt x="713994" y="9652"/>
                  </a:lnTo>
                  <a:lnTo>
                    <a:pt x="737616" y="9652"/>
                  </a:lnTo>
                  <a:lnTo>
                    <a:pt x="742061" y="23495"/>
                  </a:lnTo>
                  <a:lnTo>
                    <a:pt x="745617" y="23495"/>
                  </a:lnTo>
                  <a:lnTo>
                    <a:pt x="745617" y="1524"/>
                  </a:lnTo>
                  <a:lnTo>
                    <a:pt x="685800" y="1524"/>
                  </a:lnTo>
                  <a:lnTo>
                    <a:pt x="685800" y="6096"/>
                  </a:lnTo>
                  <a:lnTo>
                    <a:pt x="697230" y="8636"/>
                  </a:lnTo>
                  <a:lnTo>
                    <a:pt x="697230" y="78232"/>
                  </a:lnTo>
                  <a:lnTo>
                    <a:pt x="685800" y="80772"/>
                  </a:lnTo>
                  <a:lnTo>
                    <a:pt x="685800" y="85344"/>
                  </a:lnTo>
                  <a:lnTo>
                    <a:pt x="746633" y="85344"/>
                  </a:lnTo>
                  <a:lnTo>
                    <a:pt x="749808" y="61214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848" y="134112"/>
              <a:ext cx="164592" cy="2072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85903" cy="6780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07" y="166115"/>
              <a:ext cx="1024128" cy="679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6924" y="0"/>
              <a:ext cx="10357866" cy="1101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6924" y="533400"/>
              <a:ext cx="3182874" cy="11163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20668" y="533400"/>
              <a:ext cx="6296405" cy="111632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97533" y="101295"/>
            <a:ext cx="961707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К</a:t>
            </a:r>
            <a:r>
              <a:rPr sz="4000" spc="-55" dirty="0"/>
              <a:t> </a:t>
            </a:r>
            <a:r>
              <a:rPr sz="4000" spc="-35" dirty="0"/>
              <a:t>реализации</a:t>
            </a:r>
            <a:r>
              <a:rPr sz="4000" spc="-85" dirty="0"/>
              <a:t> </a:t>
            </a:r>
            <a:r>
              <a:rPr sz="4000" spc="-40" dirty="0"/>
              <a:t>федеральной</a:t>
            </a:r>
            <a:r>
              <a:rPr sz="4000" spc="-85" dirty="0"/>
              <a:t> </a:t>
            </a:r>
            <a:r>
              <a:rPr sz="4000" spc="-35" dirty="0"/>
              <a:t>образовательной </a:t>
            </a:r>
            <a:r>
              <a:rPr sz="4000" spc="-885" dirty="0"/>
              <a:t> </a:t>
            </a:r>
            <a:r>
              <a:rPr sz="4000" spc="-35" dirty="0"/>
              <a:t>программы</a:t>
            </a:r>
            <a:r>
              <a:rPr sz="4000" spc="-120" dirty="0"/>
              <a:t> </a:t>
            </a:r>
            <a:r>
              <a:rPr sz="4000" spc="-35" dirty="0"/>
              <a:t>дошкольного</a:t>
            </a:r>
            <a:r>
              <a:rPr sz="4000" spc="-85" dirty="0"/>
              <a:t> </a:t>
            </a:r>
            <a:r>
              <a:rPr sz="4000" spc="-35" dirty="0"/>
              <a:t>образования</a:t>
            </a:r>
            <a:endParaRPr sz="4000"/>
          </a:p>
        </p:txBody>
      </p:sp>
      <p:sp>
        <p:nvSpPr>
          <p:cNvPr id="16" name="object 16"/>
          <p:cNvSpPr txBox="1"/>
          <p:nvPr/>
        </p:nvSpPr>
        <p:spPr>
          <a:xfrm>
            <a:off x="914806" y="1626488"/>
            <a:ext cx="8625840" cy="4900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2E5496"/>
                </a:solidFill>
                <a:latin typeface="Calibri"/>
                <a:cs typeface="Calibri"/>
              </a:rPr>
              <a:t>Целью</a:t>
            </a:r>
            <a:r>
              <a:rPr sz="2800" b="1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Федеральной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программы</a:t>
            </a:r>
            <a:r>
              <a:rPr sz="2800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является</a:t>
            </a:r>
            <a:endParaRPr sz="2800">
              <a:latin typeface="Calibri"/>
              <a:cs typeface="Calibri"/>
            </a:endParaRPr>
          </a:p>
          <a:p>
            <a:pPr marL="12700" marR="1544955">
              <a:lnSpc>
                <a:spcPct val="100000"/>
              </a:lnSpc>
            </a:pPr>
            <a:r>
              <a:rPr sz="2800" b="1" i="1" spc="-5" dirty="0">
                <a:solidFill>
                  <a:srgbClr val="2E5496"/>
                </a:solidFill>
                <a:latin typeface="Calibri"/>
                <a:cs typeface="Calibri"/>
              </a:rPr>
              <a:t>разностороннее</a:t>
            </a:r>
            <a:r>
              <a:rPr sz="2800" b="1" i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развитие</a:t>
            </a:r>
            <a:r>
              <a:rPr sz="2800" b="1" i="1" spc="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2E5496"/>
                </a:solidFill>
                <a:latin typeface="Calibri"/>
                <a:cs typeface="Calibri"/>
              </a:rPr>
              <a:t>ребёнка</a:t>
            </a:r>
            <a:r>
              <a:rPr sz="2800" b="1" i="1" spc="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 период </a:t>
            </a:r>
            <a:r>
              <a:rPr sz="2800" spc="-6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5496"/>
                </a:solidFill>
                <a:latin typeface="Calibri"/>
                <a:cs typeface="Calibri"/>
              </a:rPr>
              <a:t>дошкольного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детства</a:t>
            </a:r>
            <a:r>
              <a:rPr sz="28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с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учётом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возрастных</a:t>
            </a:r>
            <a:r>
              <a:rPr sz="28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12700" marR="786765">
              <a:lnSpc>
                <a:spcPct val="100000"/>
              </a:lnSpc>
            </a:pP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индивидуальных</a:t>
            </a:r>
            <a:r>
              <a:rPr sz="28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особенностей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на</a:t>
            </a:r>
            <a:r>
              <a:rPr sz="28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основе</a:t>
            </a:r>
            <a:r>
              <a:rPr sz="2800" b="1" i="1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духовно- </a:t>
            </a:r>
            <a:r>
              <a:rPr sz="2800" b="1" i="1" spc="-6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2E5496"/>
                </a:solidFill>
                <a:latin typeface="Calibri"/>
                <a:cs typeface="Calibri"/>
              </a:rPr>
              <a:t>нравственных</a:t>
            </a:r>
            <a:r>
              <a:rPr sz="2800" b="1" i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ценностей</a:t>
            </a:r>
            <a:r>
              <a:rPr sz="2800" b="1" i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российского </a:t>
            </a:r>
            <a:r>
              <a:rPr sz="2800" b="1" i="1" spc="-5" dirty="0">
                <a:solidFill>
                  <a:srgbClr val="2E5496"/>
                </a:solidFill>
                <a:latin typeface="Calibri"/>
                <a:cs typeface="Calibri"/>
              </a:rPr>
              <a:t>народа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исторических</a:t>
            </a:r>
            <a:r>
              <a:rPr sz="2800" spc="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2800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5496"/>
                </a:solidFill>
                <a:latin typeface="Calibri"/>
                <a:cs typeface="Calibri"/>
              </a:rPr>
              <a:t>национально-культурных</a:t>
            </a:r>
            <a:r>
              <a:rPr sz="2800" spc="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5496"/>
                </a:solidFill>
                <a:latin typeface="Calibri"/>
                <a:cs typeface="Calibri"/>
              </a:rPr>
              <a:t>традиций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0"/>
              </a:spcBef>
            </a:pPr>
            <a:r>
              <a:rPr sz="2000" i="1" dirty="0">
                <a:solidFill>
                  <a:srgbClr val="2E5496"/>
                </a:solidFill>
                <a:latin typeface="Calibri"/>
                <a:cs typeface="Calibri"/>
              </a:rPr>
              <a:t>Пункт</a:t>
            </a:r>
            <a:r>
              <a:rPr sz="2000" i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E5496"/>
                </a:solidFill>
                <a:latin typeface="Calibri"/>
                <a:cs typeface="Calibri"/>
              </a:rPr>
              <a:t>14.1</a:t>
            </a:r>
            <a:r>
              <a:rPr sz="2000" i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E5496"/>
                </a:solidFill>
                <a:latin typeface="Calibri"/>
                <a:cs typeface="Calibri"/>
              </a:rPr>
              <a:t>ФОП</a:t>
            </a:r>
            <a:r>
              <a:rPr sz="2000" i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5496"/>
                </a:solidFill>
                <a:latin typeface="Calibri"/>
                <a:cs typeface="Calibri"/>
              </a:rPr>
              <a:t>ДО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384175" marR="84137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Нужны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авторские</a:t>
            </a:r>
            <a:r>
              <a:rPr sz="28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технологии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 и универсальные </a:t>
            </a:r>
            <a:r>
              <a:rPr sz="2800" b="1" spc="-6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пособия</a:t>
            </a:r>
            <a:r>
              <a:rPr sz="28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для решения</a:t>
            </a:r>
            <a:r>
              <a:rPr sz="28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воспитательных</a:t>
            </a:r>
            <a:r>
              <a:rPr sz="28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задач</a:t>
            </a:r>
            <a:r>
              <a:rPr sz="28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в 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обязательной</a:t>
            </a:r>
            <a:r>
              <a:rPr sz="28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части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основной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образовательной </a:t>
            </a:r>
            <a:r>
              <a:rPr sz="2800" b="1" spc="-6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программы</a:t>
            </a:r>
            <a:r>
              <a:rPr sz="2800" b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детского</a:t>
            </a:r>
            <a:r>
              <a:rPr sz="28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libri"/>
                <a:cs typeface="Calibri"/>
              </a:rPr>
              <a:t>сада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2648" y="4892040"/>
            <a:ext cx="446532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600" y="15238"/>
            <a:ext cx="2503015" cy="68427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266700"/>
            <a:ext cx="1136904" cy="7543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91027" y="2031492"/>
            <a:ext cx="8802370" cy="1725930"/>
            <a:chOff x="2891027" y="2031492"/>
            <a:chExt cx="8802370" cy="17259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6041" y="2341330"/>
              <a:ext cx="1995083" cy="451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0704" y="2031492"/>
              <a:ext cx="811529" cy="11163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3104" y="2031492"/>
              <a:ext cx="6669785" cy="11163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1027" y="2641092"/>
              <a:ext cx="6726174" cy="111632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92272" y="2148077"/>
            <a:ext cx="80632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latin typeface="Calibri Light"/>
                <a:cs typeface="Calibri Light"/>
              </a:rPr>
              <a:t>Телеграм-канал</a:t>
            </a:r>
            <a:r>
              <a:rPr sz="4000" spc="-105" dirty="0">
                <a:latin typeface="Calibri Light"/>
                <a:cs typeface="Calibri Light"/>
              </a:rPr>
              <a:t> </a:t>
            </a:r>
            <a:r>
              <a:rPr sz="4000" spc="-15" dirty="0">
                <a:latin typeface="Calibri Light"/>
                <a:cs typeface="Calibri Light"/>
              </a:rPr>
              <a:t>«В</a:t>
            </a:r>
            <a:r>
              <a:rPr sz="4000" spc="-75" dirty="0">
                <a:latin typeface="Calibri Light"/>
                <a:cs typeface="Calibri Light"/>
              </a:rPr>
              <a:t> </a:t>
            </a:r>
            <a:r>
              <a:rPr sz="4000" spc="-30" dirty="0">
                <a:latin typeface="Calibri Light"/>
                <a:cs typeface="Calibri Light"/>
              </a:rPr>
              <a:t>Союзе</a:t>
            </a:r>
            <a:r>
              <a:rPr sz="4000" spc="-95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с</a:t>
            </a:r>
            <a:r>
              <a:rPr sz="4000" spc="-60" dirty="0">
                <a:latin typeface="Calibri Light"/>
                <a:cs typeface="Calibri Light"/>
              </a:rPr>
              <a:t> </a:t>
            </a:r>
            <a:r>
              <a:rPr sz="4000" spc="-35" dirty="0">
                <a:latin typeface="Calibri Light"/>
                <a:cs typeface="Calibri Light"/>
              </a:rPr>
              <a:t>детством»</a:t>
            </a:r>
            <a:endParaRPr sz="4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4000" u="heavy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8"/>
              </a:rPr>
              <a:t>https://t.me/vsouzesdetstvom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1436" y="1708404"/>
            <a:ext cx="8491220" cy="2129155"/>
            <a:chOff x="821436" y="1708404"/>
            <a:chExt cx="8491220" cy="2129155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5828" y="3332988"/>
              <a:ext cx="6116574" cy="754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436" y="1708404"/>
              <a:ext cx="2225040" cy="212902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05733" y="215900"/>
            <a:ext cx="66776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5" dirty="0">
                <a:solidFill>
                  <a:srgbClr val="C00000"/>
                </a:solidFill>
                <a:latin typeface="Calibri"/>
                <a:cs typeface="Calibri"/>
              </a:rPr>
              <a:t>Благодарю</a:t>
            </a:r>
            <a:r>
              <a:rPr sz="4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4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C00000"/>
                </a:solidFill>
                <a:latin typeface="Calibri"/>
                <a:cs typeface="Calibri"/>
              </a:rPr>
              <a:t>внимание!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8820" y="5331053"/>
            <a:ext cx="6675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Методическая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поддержка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OSkorolupova@prosv.ru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768" y="6635292"/>
            <a:ext cx="16960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АО «Издательство</a:t>
            </a:r>
            <a:r>
              <a:rPr sz="700" spc="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"Просвещение"»,</a:t>
            </a:r>
            <a:r>
              <a:rPr sz="700" spc="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23"/>
            <a:ext cx="12192000" cy="3213100"/>
            <a:chOff x="0" y="1523"/>
            <a:chExt cx="12192000" cy="3213100"/>
          </a:xfrm>
        </p:grpSpPr>
        <p:sp>
          <p:nvSpPr>
            <p:cNvPr id="4" name="object 4"/>
            <p:cNvSpPr/>
            <p:nvPr/>
          </p:nvSpPr>
          <p:spPr>
            <a:xfrm>
              <a:off x="10924032" y="301751"/>
              <a:ext cx="1028700" cy="22860"/>
            </a:xfrm>
            <a:custGeom>
              <a:avLst/>
              <a:gdLst/>
              <a:ahLst/>
              <a:cxnLst/>
              <a:rect l="l" t="t" r="r" b="b"/>
              <a:pathLst>
                <a:path w="1028700" h="22860">
                  <a:moveTo>
                    <a:pt x="394716" y="22860"/>
                  </a:moveTo>
                  <a:lnTo>
                    <a:pt x="39370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394716" y="22860"/>
                  </a:lnTo>
                  <a:close/>
                </a:path>
                <a:path w="1028700" h="22860">
                  <a:moveTo>
                    <a:pt x="1028700" y="0"/>
                  </a:moveTo>
                  <a:lnTo>
                    <a:pt x="636397" y="0"/>
                  </a:lnTo>
                  <a:lnTo>
                    <a:pt x="633984" y="22860"/>
                  </a:lnTo>
                  <a:lnTo>
                    <a:pt x="1028700" y="22860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0983" y="382523"/>
              <a:ext cx="266700" cy="868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07496" y="382523"/>
              <a:ext cx="749935" cy="109855"/>
            </a:xfrm>
            <a:custGeom>
              <a:avLst/>
              <a:gdLst/>
              <a:ahLst/>
              <a:cxnLst/>
              <a:rect l="l" t="t" r="r" b="b"/>
              <a:pathLst>
                <a:path w="749934" h="109854">
                  <a:moveTo>
                    <a:pt x="76200" y="66040"/>
                  </a:moveTo>
                  <a:lnTo>
                    <a:pt x="73787" y="66040"/>
                  </a:lnTo>
                  <a:lnTo>
                    <a:pt x="70104" y="72796"/>
                  </a:lnTo>
                  <a:lnTo>
                    <a:pt x="64223" y="77508"/>
                  </a:lnTo>
                  <a:lnTo>
                    <a:pt x="57061" y="80264"/>
                  </a:lnTo>
                  <a:lnTo>
                    <a:pt x="49530" y="81153"/>
                  </a:lnTo>
                  <a:lnTo>
                    <a:pt x="36360" y="77774"/>
                  </a:lnTo>
                  <a:lnTo>
                    <a:pt x="26733" y="68935"/>
                  </a:lnTo>
                  <a:lnTo>
                    <a:pt x="20802" y="56616"/>
                  </a:lnTo>
                  <a:lnTo>
                    <a:pt x="18796" y="42799"/>
                  </a:lnTo>
                  <a:lnTo>
                    <a:pt x="20599" y="28219"/>
                  </a:lnTo>
                  <a:lnTo>
                    <a:pt x="25793" y="16446"/>
                  </a:lnTo>
                  <a:lnTo>
                    <a:pt x="34061" y="8585"/>
                  </a:lnTo>
                  <a:lnTo>
                    <a:pt x="45085" y="5715"/>
                  </a:lnTo>
                  <a:lnTo>
                    <a:pt x="54216" y="7226"/>
                  </a:lnTo>
                  <a:lnTo>
                    <a:pt x="61468" y="11569"/>
                  </a:lnTo>
                  <a:lnTo>
                    <a:pt x="66611" y="18478"/>
                  </a:lnTo>
                  <a:lnTo>
                    <a:pt x="69469" y="27686"/>
                  </a:lnTo>
                  <a:lnTo>
                    <a:pt x="73787" y="27686"/>
                  </a:lnTo>
                  <a:lnTo>
                    <a:pt x="73787" y="4699"/>
                  </a:lnTo>
                  <a:lnTo>
                    <a:pt x="68326" y="4699"/>
                  </a:lnTo>
                  <a:lnTo>
                    <a:pt x="62458" y="2895"/>
                  </a:lnTo>
                  <a:lnTo>
                    <a:pt x="56210" y="1397"/>
                  </a:lnTo>
                  <a:lnTo>
                    <a:pt x="49695" y="381"/>
                  </a:lnTo>
                  <a:lnTo>
                    <a:pt x="43053" y="0"/>
                  </a:lnTo>
                  <a:lnTo>
                    <a:pt x="26517" y="2463"/>
                  </a:lnTo>
                  <a:lnTo>
                    <a:pt x="12801" y="10020"/>
                  </a:lnTo>
                  <a:lnTo>
                    <a:pt x="3454" y="22987"/>
                  </a:lnTo>
                  <a:lnTo>
                    <a:pt x="0" y="41656"/>
                  </a:lnTo>
                  <a:lnTo>
                    <a:pt x="3162" y="60515"/>
                  </a:lnTo>
                  <a:lnTo>
                    <a:pt x="12039" y="74739"/>
                  </a:lnTo>
                  <a:lnTo>
                    <a:pt x="25654" y="83743"/>
                  </a:lnTo>
                  <a:lnTo>
                    <a:pt x="43053" y="86868"/>
                  </a:lnTo>
                  <a:lnTo>
                    <a:pt x="55054" y="86080"/>
                  </a:lnTo>
                  <a:lnTo>
                    <a:pt x="63715" y="84074"/>
                  </a:lnTo>
                  <a:lnTo>
                    <a:pt x="70332" y="81407"/>
                  </a:lnTo>
                  <a:lnTo>
                    <a:pt x="76200" y="78613"/>
                  </a:lnTo>
                  <a:lnTo>
                    <a:pt x="76200" y="66040"/>
                  </a:lnTo>
                  <a:close/>
                </a:path>
                <a:path w="749934" h="109854">
                  <a:moveTo>
                    <a:pt x="160020" y="63373"/>
                  </a:moveTo>
                  <a:lnTo>
                    <a:pt x="143129" y="42532"/>
                  </a:lnTo>
                  <a:lnTo>
                    <a:pt x="143129" y="53086"/>
                  </a:lnTo>
                  <a:lnTo>
                    <a:pt x="143116" y="72656"/>
                  </a:lnTo>
                  <a:lnTo>
                    <a:pt x="138938" y="79629"/>
                  </a:lnTo>
                  <a:lnTo>
                    <a:pt x="125476" y="79629"/>
                  </a:lnTo>
                  <a:lnTo>
                    <a:pt x="122047" y="77216"/>
                  </a:lnTo>
                  <a:lnTo>
                    <a:pt x="119888" y="75057"/>
                  </a:lnTo>
                  <a:lnTo>
                    <a:pt x="119888" y="44069"/>
                  </a:lnTo>
                  <a:lnTo>
                    <a:pt x="129921" y="44069"/>
                  </a:lnTo>
                  <a:lnTo>
                    <a:pt x="138938" y="46228"/>
                  </a:lnTo>
                  <a:lnTo>
                    <a:pt x="143129" y="53086"/>
                  </a:lnTo>
                  <a:lnTo>
                    <a:pt x="143129" y="42532"/>
                  </a:lnTo>
                  <a:lnTo>
                    <a:pt x="138938" y="41656"/>
                  </a:lnTo>
                  <a:lnTo>
                    <a:pt x="138938" y="40640"/>
                  </a:lnTo>
                  <a:lnTo>
                    <a:pt x="142036" y="39497"/>
                  </a:lnTo>
                  <a:lnTo>
                    <a:pt x="145923" y="38074"/>
                  </a:lnTo>
                  <a:lnTo>
                    <a:pt x="151523" y="33870"/>
                  </a:lnTo>
                  <a:lnTo>
                    <a:pt x="155232" y="28168"/>
                  </a:lnTo>
                  <a:lnTo>
                    <a:pt x="156591" y="21082"/>
                  </a:lnTo>
                  <a:lnTo>
                    <a:pt x="154609" y="12192"/>
                  </a:lnTo>
                  <a:lnTo>
                    <a:pt x="150126" y="7239"/>
                  </a:lnTo>
                  <a:lnTo>
                    <a:pt x="149110" y="6121"/>
                  </a:lnTo>
                  <a:lnTo>
                    <a:pt x="140677" y="2641"/>
                  </a:lnTo>
                  <a:lnTo>
                    <a:pt x="138938" y="2463"/>
                  </a:lnTo>
                  <a:lnTo>
                    <a:pt x="138938" y="14224"/>
                  </a:lnTo>
                  <a:lnTo>
                    <a:pt x="138938" y="30226"/>
                  </a:lnTo>
                  <a:lnTo>
                    <a:pt x="136525" y="37084"/>
                  </a:lnTo>
                  <a:lnTo>
                    <a:pt x="129921" y="38354"/>
                  </a:lnTo>
                  <a:lnTo>
                    <a:pt x="128651" y="38354"/>
                  </a:lnTo>
                  <a:lnTo>
                    <a:pt x="127508" y="39497"/>
                  </a:lnTo>
                  <a:lnTo>
                    <a:pt x="119888" y="39497"/>
                  </a:lnTo>
                  <a:lnTo>
                    <a:pt x="119888" y="7239"/>
                  </a:lnTo>
                  <a:lnTo>
                    <a:pt x="126492" y="7239"/>
                  </a:lnTo>
                  <a:lnTo>
                    <a:pt x="129921" y="8636"/>
                  </a:lnTo>
                  <a:lnTo>
                    <a:pt x="135509" y="9652"/>
                  </a:lnTo>
                  <a:lnTo>
                    <a:pt x="138938" y="14224"/>
                  </a:lnTo>
                  <a:lnTo>
                    <a:pt x="138938" y="2463"/>
                  </a:lnTo>
                  <a:lnTo>
                    <a:pt x="129921" y="1524"/>
                  </a:lnTo>
                  <a:lnTo>
                    <a:pt x="92964" y="1524"/>
                  </a:lnTo>
                  <a:lnTo>
                    <a:pt x="93014" y="6121"/>
                  </a:lnTo>
                  <a:lnTo>
                    <a:pt x="102997" y="8636"/>
                  </a:lnTo>
                  <a:lnTo>
                    <a:pt x="102997" y="78232"/>
                  </a:lnTo>
                  <a:lnTo>
                    <a:pt x="92964" y="80772"/>
                  </a:lnTo>
                  <a:lnTo>
                    <a:pt x="92964" y="85344"/>
                  </a:lnTo>
                  <a:lnTo>
                    <a:pt x="132080" y="85344"/>
                  </a:lnTo>
                  <a:lnTo>
                    <a:pt x="142976" y="83858"/>
                  </a:lnTo>
                  <a:lnTo>
                    <a:pt x="151688" y="79629"/>
                  </a:lnTo>
                  <a:lnTo>
                    <a:pt x="151853" y="79552"/>
                  </a:lnTo>
                  <a:lnTo>
                    <a:pt x="157822" y="72644"/>
                  </a:lnTo>
                  <a:lnTo>
                    <a:pt x="160020" y="63373"/>
                  </a:lnTo>
                  <a:close/>
                </a:path>
                <a:path w="749934" h="109854">
                  <a:moveTo>
                    <a:pt x="240792" y="61214"/>
                  </a:moveTo>
                  <a:lnTo>
                    <a:pt x="236347" y="61214"/>
                  </a:lnTo>
                  <a:lnTo>
                    <a:pt x="230759" y="77216"/>
                  </a:lnTo>
                  <a:lnTo>
                    <a:pt x="204978" y="77216"/>
                  </a:lnTo>
                  <a:lnTo>
                    <a:pt x="204978" y="44069"/>
                  </a:lnTo>
                  <a:lnTo>
                    <a:pt x="219456" y="44069"/>
                  </a:lnTo>
                  <a:lnTo>
                    <a:pt x="222885" y="55499"/>
                  </a:lnTo>
                  <a:lnTo>
                    <a:pt x="227330" y="55499"/>
                  </a:lnTo>
                  <a:lnTo>
                    <a:pt x="226314" y="50927"/>
                  </a:lnTo>
                  <a:lnTo>
                    <a:pt x="226314" y="31369"/>
                  </a:lnTo>
                  <a:lnTo>
                    <a:pt x="227330" y="26797"/>
                  </a:lnTo>
                  <a:lnTo>
                    <a:pt x="222885" y="26797"/>
                  </a:lnTo>
                  <a:lnTo>
                    <a:pt x="219456" y="38354"/>
                  </a:lnTo>
                  <a:lnTo>
                    <a:pt x="204978" y="38354"/>
                  </a:lnTo>
                  <a:lnTo>
                    <a:pt x="204978" y="9652"/>
                  </a:lnTo>
                  <a:lnTo>
                    <a:pt x="229489" y="9652"/>
                  </a:lnTo>
                  <a:lnTo>
                    <a:pt x="232918" y="23495"/>
                  </a:lnTo>
                  <a:lnTo>
                    <a:pt x="237363" y="23495"/>
                  </a:lnTo>
                  <a:lnTo>
                    <a:pt x="236347" y="1524"/>
                  </a:lnTo>
                  <a:lnTo>
                    <a:pt x="178308" y="1524"/>
                  </a:lnTo>
                  <a:lnTo>
                    <a:pt x="178308" y="6096"/>
                  </a:lnTo>
                  <a:lnTo>
                    <a:pt x="188341" y="8636"/>
                  </a:lnTo>
                  <a:lnTo>
                    <a:pt x="188341" y="78232"/>
                  </a:lnTo>
                  <a:lnTo>
                    <a:pt x="178308" y="80772"/>
                  </a:lnTo>
                  <a:lnTo>
                    <a:pt x="178308" y="85344"/>
                  </a:lnTo>
                  <a:lnTo>
                    <a:pt x="237363" y="85344"/>
                  </a:lnTo>
                  <a:lnTo>
                    <a:pt x="240792" y="61214"/>
                  </a:lnTo>
                  <a:close/>
                </a:path>
                <a:path w="749934" h="109854">
                  <a:moveTo>
                    <a:pt x="387096" y="78486"/>
                  </a:moveTo>
                  <a:lnTo>
                    <a:pt x="373761" y="78486"/>
                  </a:lnTo>
                  <a:lnTo>
                    <a:pt x="373761" y="8636"/>
                  </a:lnTo>
                  <a:lnTo>
                    <a:pt x="385826" y="6096"/>
                  </a:lnTo>
                  <a:lnTo>
                    <a:pt x="385826" y="1524"/>
                  </a:lnTo>
                  <a:lnTo>
                    <a:pt x="345948" y="1524"/>
                  </a:lnTo>
                  <a:lnTo>
                    <a:pt x="345948" y="6096"/>
                  </a:lnTo>
                  <a:lnTo>
                    <a:pt x="356997" y="8636"/>
                  </a:lnTo>
                  <a:lnTo>
                    <a:pt x="356997" y="78486"/>
                  </a:lnTo>
                  <a:lnTo>
                    <a:pt x="329565" y="78486"/>
                  </a:lnTo>
                  <a:lnTo>
                    <a:pt x="329565" y="8636"/>
                  </a:lnTo>
                  <a:lnTo>
                    <a:pt x="340487" y="6096"/>
                  </a:lnTo>
                  <a:lnTo>
                    <a:pt x="340487" y="1524"/>
                  </a:lnTo>
                  <a:lnTo>
                    <a:pt x="301752" y="1524"/>
                  </a:lnTo>
                  <a:lnTo>
                    <a:pt x="301752" y="6096"/>
                  </a:lnTo>
                  <a:lnTo>
                    <a:pt x="312801" y="8636"/>
                  </a:lnTo>
                  <a:lnTo>
                    <a:pt x="312801" y="78486"/>
                  </a:lnTo>
                  <a:lnTo>
                    <a:pt x="285242" y="78486"/>
                  </a:lnTo>
                  <a:lnTo>
                    <a:pt x="285242" y="8636"/>
                  </a:lnTo>
                  <a:lnTo>
                    <a:pt x="296291" y="6096"/>
                  </a:lnTo>
                  <a:lnTo>
                    <a:pt x="296291" y="1524"/>
                  </a:lnTo>
                  <a:lnTo>
                    <a:pt x="257556" y="1524"/>
                  </a:lnTo>
                  <a:lnTo>
                    <a:pt x="257556" y="6096"/>
                  </a:lnTo>
                  <a:lnTo>
                    <a:pt x="268605" y="8636"/>
                  </a:lnTo>
                  <a:lnTo>
                    <a:pt x="268605" y="78486"/>
                  </a:lnTo>
                  <a:lnTo>
                    <a:pt x="257556" y="80899"/>
                  </a:lnTo>
                  <a:lnTo>
                    <a:pt x="257556" y="85471"/>
                  </a:lnTo>
                  <a:lnTo>
                    <a:pt x="377190" y="85471"/>
                  </a:lnTo>
                  <a:lnTo>
                    <a:pt x="377190" y="109728"/>
                  </a:lnTo>
                  <a:lnTo>
                    <a:pt x="381635" y="109728"/>
                  </a:lnTo>
                  <a:lnTo>
                    <a:pt x="387096" y="78486"/>
                  </a:lnTo>
                  <a:close/>
                </a:path>
                <a:path w="749934" h="109854">
                  <a:moveTo>
                    <a:pt x="461772" y="61214"/>
                  </a:moveTo>
                  <a:lnTo>
                    <a:pt x="458343" y="61214"/>
                  </a:lnTo>
                  <a:lnTo>
                    <a:pt x="451739" y="77216"/>
                  </a:lnTo>
                  <a:lnTo>
                    <a:pt x="426212" y="77216"/>
                  </a:lnTo>
                  <a:lnTo>
                    <a:pt x="426212" y="44069"/>
                  </a:lnTo>
                  <a:lnTo>
                    <a:pt x="440690" y="44069"/>
                  </a:lnTo>
                  <a:lnTo>
                    <a:pt x="444119" y="55499"/>
                  </a:lnTo>
                  <a:lnTo>
                    <a:pt x="448310" y="55499"/>
                  </a:lnTo>
                  <a:lnTo>
                    <a:pt x="448310" y="50927"/>
                  </a:lnTo>
                  <a:lnTo>
                    <a:pt x="447294" y="46228"/>
                  </a:lnTo>
                  <a:lnTo>
                    <a:pt x="447294" y="35941"/>
                  </a:lnTo>
                  <a:lnTo>
                    <a:pt x="448310" y="31369"/>
                  </a:lnTo>
                  <a:lnTo>
                    <a:pt x="448310" y="26797"/>
                  </a:lnTo>
                  <a:lnTo>
                    <a:pt x="445135" y="26797"/>
                  </a:lnTo>
                  <a:lnTo>
                    <a:pt x="440690" y="38354"/>
                  </a:lnTo>
                  <a:lnTo>
                    <a:pt x="426212" y="38354"/>
                  </a:lnTo>
                  <a:lnTo>
                    <a:pt x="426212" y="9652"/>
                  </a:lnTo>
                  <a:lnTo>
                    <a:pt x="450723" y="9652"/>
                  </a:lnTo>
                  <a:lnTo>
                    <a:pt x="454152" y="23495"/>
                  </a:lnTo>
                  <a:lnTo>
                    <a:pt x="458343" y="23495"/>
                  </a:lnTo>
                  <a:lnTo>
                    <a:pt x="457327" y="1524"/>
                  </a:lnTo>
                  <a:lnTo>
                    <a:pt x="399288" y="1524"/>
                  </a:lnTo>
                  <a:lnTo>
                    <a:pt x="399288" y="6096"/>
                  </a:lnTo>
                  <a:lnTo>
                    <a:pt x="409321" y="8636"/>
                  </a:lnTo>
                  <a:lnTo>
                    <a:pt x="409321" y="78232"/>
                  </a:lnTo>
                  <a:lnTo>
                    <a:pt x="399288" y="80772"/>
                  </a:lnTo>
                  <a:lnTo>
                    <a:pt x="399288" y="85344"/>
                  </a:lnTo>
                  <a:lnTo>
                    <a:pt x="459613" y="85344"/>
                  </a:lnTo>
                  <a:lnTo>
                    <a:pt x="461772" y="61214"/>
                  </a:lnTo>
                  <a:close/>
                </a:path>
                <a:path w="749934" h="109854">
                  <a:moveTo>
                    <a:pt x="566928" y="1524"/>
                  </a:moveTo>
                  <a:lnTo>
                    <a:pt x="527685" y="1524"/>
                  </a:lnTo>
                  <a:lnTo>
                    <a:pt x="527685" y="6096"/>
                  </a:lnTo>
                  <a:lnTo>
                    <a:pt x="539496" y="8636"/>
                  </a:lnTo>
                  <a:lnTo>
                    <a:pt x="539496" y="38354"/>
                  </a:lnTo>
                  <a:lnTo>
                    <a:pt x="505714" y="38354"/>
                  </a:lnTo>
                  <a:lnTo>
                    <a:pt x="505714" y="8636"/>
                  </a:lnTo>
                  <a:lnTo>
                    <a:pt x="517779" y="6096"/>
                  </a:lnTo>
                  <a:lnTo>
                    <a:pt x="517779" y="1524"/>
                  </a:lnTo>
                  <a:lnTo>
                    <a:pt x="478536" y="1524"/>
                  </a:lnTo>
                  <a:lnTo>
                    <a:pt x="478536" y="6096"/>
                  </a:lnTo>
                  <a:lnTo>
                    <a:pt x="489331" y="8636"/>
                  </a:lnTo>
                  <a:lnTo>
                    <a:pt x="489331" y="78232"/>
                  </a:lnTo>
                  <a:lnTo>
                    <a:pt x="478536" y="80772"/>
                  </a:lnTo>
                  <a:lnTo>
                    <a:pt x="478536" y="85344"/>
                  </a:lnTo>
                  <a:lnTo>
                    <a:pt x="517779" y="85344"/>
                  </a:lnTo>
                  <a:lnTo>
                    <a:pt x="517779" y="80772"/>
                  </a:lnTo>
                  <a:lnTo>
                    <a:pt x="505714" y="78232"/>
                  </a:lnTo>
                  <a:lnTo>
                    <a:pt x="505714" y="45212"/>
                  </a:lnTo>
                  <a:lnTo>
                    <a:pt x="539496" y="45212"/>
                  </a:lnTo>
                  <a:lnTo>
                    <a:pt x="539496" y="78232"/>
                  </a:lnTo>
                  <a:lnTo>
                    <a:pt x="527685" y="80772"/>
                  </a:lnTo>
                  <a:lnTo>
                    <a:pt x="527685" y="85344"/>
                  </a:lnTo>
                  <a:lnTo>
                    <a:pt x="566928" y="85344"/>
                  </a:lnTo>
                  <a:lnTo>
                    <a:pt x="566928" y="80772"/>
                  </a:lnTo>
                  <a:lnTo>
                    <a:pt x="556133" y="78232"/>
                  </a:lnTo>
                  <a:lnTo>
                    <a:pt x="556133" y="8636"/>
                  </a:lnTo>
                  <a:lnTo>
                    <a:pt x="566928" y="6096"/>
                  </a:lnTo>
                  <a:lnTo>
                    <a:pt x="566928" y="1524"/>
                  </a:lnTo>
                  <a:close/>
                </a:path>
                <a:path w="749934" h="109854">
                  <a:moveTo>
                    <a:pt x="672084" y="1524"/>
                  </a:moveTo>
                  <a:lnTo>
                    <a:pt x="632079" y="1524"/>
                  </a:lnTo>
                  <a:lnTo>
                    <a:pt x="632079" y="6096"/>
                  </a:lnTo>
                  <a:lnTo>
                    <a:pt x="644525" y="8636"/>
                  </a:lnTo>
                  <a:lnTo>
                    <a:pt x="644525" y="9652"/>
                  </a:lnTo>
                  <a:lnTo>
                    <a:pt x="609981" y="65786"/>
                  </a:lnTo>
                  <a:lnTo>
                    <a:pt x="609981" y="8636"/>
                  </a:lnTo>
                  <a:lnTo>
                    <a:pt x="622173" y="6096"/>
                  </a:lnTo>
                  <a:lnTo>
                    <a:pt x="622173" y="1524"/>
                  </a:lnTo>
                  <a:lnTo>
                    <a:pt x="582168" y="1524"/>
                  </a:lnTo>
                  <a:lnTo>
                    <a:pt x="582168" y="6096"/>
                  </a:lnTo>
                  <a:lnTo>
                    <a:pt x="593217" y="8636"/>
                  </a:lnTo>
                  <a:lnTo>
                    <a:pt x="593217" y="78232"/>
                  </a:lnTo>
                  <a:lnTo>
                    <a:pt x="582168" y="80772"/>
                  </a:lnTo>
                  <a:lnTo>
                    <a:pt x="582168" y="85344"/>
                  </a:lnTo>
                  <a:lnTo>
                    <a:pt x="622173" y="85344"/>
                  </a:lnTo>
                  <a:lnTo>
                    <a:pt x="622173" y="80772"/>
                  </a:lnTo>
                  <a:lnTo>
                    <a:pt x="609981" y="78232"/>
                  </a:lnTo>
                  <a:lnTo>
                    <a:pt x="609981" y="77216"/>
                  </a:lnTo>
                  <a:lnTo>
                    <a:pt x="644525" y="21082"/>
                  </a:lnTo>
                  <a:lnTo>
                    <a:pt x="644525" y="78232"/>
                  </a:lnTo>
                  <a:lnTo>
                    <a:pt x="632079" y="80772"/>
                  </a:lnTo>
                  <a:lnTo>
                    <a:pt x="632079" y="85344"/>
                  </a:lnTo>
                  <a:lnTo>
                    <a:pt x="672084" y="85344"/>
                  </a:lnTo>
                  <a:lnTo>
                    <a:pt x="672084" y="80772"/>
                  </a:lnTo>
                  <a:lnTo>
                    <a:pt x="661035" y="78232"/>
                  </a:lnTo>
                  <a:lnTo>
                    <a:pt x="661035" y="8636"/>
                  </a:lnTo>
                  <a:lnTo>
                    <a:pt x="672084" y="6096"/>
                  </a:lnTo>
                  <a:lnTo>
                    <a:pt x="672084" y="1524"/>
                  </a:lnTo>
                  <a:close/>
                </a:path>
                <a:path w="749934" h="109854">
                  <a:moveTo>
                    <a:pt x="749808" y="61214"/>
                  </a:moveTo>
                  <a:lnTo>
                    <a:pt x="745617" y="61214"/>
                  </a:lnTo>
                  <a:lnTo>
                    <a:pt x="738632" y="77216"/>
                  </a:lnTo>
                  <a:lnTo>
                    <a:pt x="713994" y="77216"/>
                  </a:lnTo>
                  <a:lnTo>
                    <a:pt x="713994" y="44069"/>
                  </a:lnTo>
                  <a:lnTo>
                    <a:pt x="728599" y="44069"/>
                  </a:lnTo>
                  <a:lnTo>
                    <a:pt x="732028" y="55499"/>
                  </a:lnTo>
                  <a:lnTo>
                    <a:pt x="735457" y="55499"/>
                  </a:lnTo>
                  <a:lnTo>
                    <a:pt x="735457" y="26797"/>
                  </a:lnTo>
                  <a:lnTo>
                    <a:pt x="732028" y="26797"/>
                  </a:lnTo>
                  <a:lnTo>
                    <a:pt x="728599" y="38354"/>
                  </a:lnTo>
                  <a:lnTo>
                    <a:pt x="713994" y="38354"/>
                  </a:lnTo>
                  <a:lnTo>
                    <a:pt x="713994" y="9652"/>
                  </a:lnTo>
                  <a:lnTo>
                    <a:pt x="737616" y="9652"/>
                  </a:lnTo>
                  <a:lnTo>
                    <a:pt x="742061" y="23495"/>
                  </a:lnTo>
                  <a:lnTo>
                    <a:pt x="745617" y="23495"/>
                  </a:lnTo>
                  <a:lnTo>
                    <a:pt x="745617" y="1524"/>
                  </a:lnTo>
                  <a:lnTo>
                    <a:pt x="685800" y="1524"/>
                  </a:lnTo>
                  <a:lnTo>
                    <a:pt x="685800" y="6096"/>
                  </a:lnTo>
                  <a:lnTo>
                    <a:pt x="697230" y="8636"/>
                  </a:lnTo>
                  <a:lnTo>
                    <a:pt x="697230" y="78232"/>
                  </a:lnTo>
                  <a:lnTo>
                    <a:pt x="685800" y="80772"/>
                  </a:lnTo>
                  <a:lnTo>
                    <a:pt x="685800" y="85344"/>
                  </a:lnTo>
                  <a:lnTo>
                    <a:pt x="746633" y="85344"/>
                  </a:lnTo>
                  <a:lnTo>
                    <a:pt x="749808" y="61214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6848" y="134111"/>
              <a:ext cx="164592" cy="2072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3"/>
              <a:ext cx="12191999" cy="321259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78" y="206705"/>
            <a:ext cx="11012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57985" algn="l"/>
                <a:tab pos="10999470" algn="l"/>
              </a:tabLst>
            </a:pPr>
            <a:r>
              <a:rPr sz="4000" b="1" u="heavy" spc="-5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u="heavy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Microsoft YaHei Light"/>
                <a:cs typeface="Microsoft YaHei Light"/>
              </a:rPr>
              <a:t>Контакты	</a:t>
            </a:r>
            <a:endParaRPr sz="4000">
              <a:latin typeface="Microsoft YaHei Light"/>
              <a:cs typeface="Microsoft YaHe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170" y="3796741"/>
            <a:ext cx="6122035" cy="2630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Интернет-магазин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издательства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«Просвещение»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u="heavy" spc="-15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5"/>
              </a:rPr>
              <a:t>https://shop.prosv.ru/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Узнать</a:t>
            </a:r>
            <a:r>
              <a:rPr sz="1800" b="1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о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способах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приобретения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литературы</a:t>
            </a:r>
            <a:r>
              <a:rPr sz="1800" b="1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издательства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«Просвещение-Союз»: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Мороз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Маргарита,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+7</a:t>
            </a:r>
            <a:r>
              <a:rPr sz="1800" b="1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(495)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789-30-40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(доб.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 4967)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6C808F"/>
                </a:solidFill>
                <a:latin typeface="Calibri"/>
                <a:cs typeface="Calibri"/>
              </a:rPr>
              <a:t>E-Mail:</a:t>
            </a:r>
            <a:r>
              <a:rPr sz="1800" b="1" spc="-20" dirty="0">
                <a:solidFill>
                  <a:srgbClr val="6C808F"/>
                </a:solidFill>
                <a:latin typeface="Calibri"/>
                <a:cs typeface="Calibri"/>
              </a:rPr>
              <a:t> </a:t>
            </a:r>
            <a:r>
              <a:rPr sz="1800" b="1" u="heavy" spc="-20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6"/>
              </a:rPr>
              <a:t>MMoroz@prosv.ru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Савельева</a:t>
            </a:r>
            <a:r>
              <a:rPr sz="1800" b="1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020"/>
                </a:solidFill>
                <a:latin typeface="Calibri"/>
                <a:cs typeface="Calibri"/>
              </a:rPr>
              <a:t>Татьяна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Васильевна,</a:t>
            </a:r>
            <a:r>
              <a:rPr sz="1800" b="1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+7</a:t>
            </a:r>
            <a:r>
              <a:rPr sz="1800" b="1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(495) </a:t>
            </a:r>
            <a:r>
              <a:rPr sz="1800" b="1" spc="-5" dirty="0">
                <a:solidFill>
                  <a:srgbClr val="202020"/>
                </a:solidFill>
                <a:latin typeface="Calibri"/>
                <a:cs typeface="Calibri"/>
              </a:rPr>
              <a:t>789-30-40 (доб.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4992)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6C808F"/>
                </a:solidFill>
                <a:latin typeface="Calibri"/>
                <a:cs typeface="Calibri"/>
              </a:rPr>
              <a:t>E-Mail:</a:t>
            </a:r>
            <a:r>
              <a:rPr sz="1800" b="1" spc="-15" dirty="0">
                <a:solidFill>
                  <a:srgbClr val="6C808F"/>
                </a:solidFill>
                <a:latin typeface="Calibri"/>
                <a:cs typeface="Calibri"/>
              </a:rPr>
              <a:t> </a:t>
            </a:r>
            <a:r>
              <a:rPr sz="1800" b="1" u="heavy" spc="-20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7"/>
              </a:rPr>
              <a:t>TSaveleva@prosv.ru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7170" y="3142233"/>
            <a:ext cx="4555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Актуальное</a:t>
            </a:r>
            <a:r>
              <a:rPr sz="2000" b="1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расписание</a:t>
            </a:r>
            <a:r>
              <a:rPr sz="2000" b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libri"/>
                <a:cs typeface="Calibri"/>
              </a:rPr>
              <a:t>вебинаров</a:t>
            </a:r>
            <a:r>
              <a:rPr sz="2000" b="1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8"/>
              </a:rPr>
              <a:t>lbz.ru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947" y="3533383"/>
            <a:ext cx="817058" cy="82120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6240" y="4668011"/>
            <a:ext cx="1735836" cy="20589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51256" y="2907538"/>
            <a:ext cx="18592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YaHei Light"/>
                <a:cs typeface="Microsoft YaHei Light"/>
              </a:rPr>
              <a:t>Телеграм-канал</a:t>
            </a:r>
            <a:endParaRPr sz="1400">
              <a:latin typeface="Microsoft YaHei Light"/>
              <a:cs typeface="Microsoft YaHei Light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icrosoft YaHei Light"/>
                <a:cs typeface="Microsoft YaHei Light"/>
              </a:rPr>
              <a:t>«В</a:t>
            </a:r>
            <a:r>
              <a:rPr sz="1400" spc="-45" dirty="0">
                <a:latin typeface="Microsoft YaHei Light"/>
                <a:cs typeface="Microsoft YaHei Light"/>
              </a:rPr>
              <a:t> </a:t>
            </a:r>
            <a:r>
              <a:rPr sz="1400" spc="5" dirty="0">
                <a:latin typeface="Microsoft YaHei Light"/>
                <a:cs typeface="Microsoft YaHei Light"/>
              </a:rPr>
              <a:t>Союзе</a:t>
            </a:r>
            <a:r>
              <a:rPr sz="1400" spc="-55" dirty="0">
                <a:latin typeface="Microsoft YaHei Light"/>
                <a:cs typeface="Microsoft YaHei Light"/>
              </a:rPr>
              <a:t> </a:t>
            </a:r>
            <a:r>
              <a:rPr sz="1400" dirty="0">
                <a:latin typeface="Microsoft YaHei Light"/>
                <a:cs typeface="Microsoft YaHei Light"/>
              </a:rPr>
              <a:t>с</a:t>
            </a:r>
            <a:r>
              <a:rPr sz="1400" spc="-25" dirty="0">
                <a:latin typeface="Microsoft YaHei Light"/>
                <a:cs typeface="Microsoft YaHei Light"/>
              </a:rPr>
              <a:t> </a:t>
            </a:r>
            <a:r>
              <a:rPr sz="1400" spc="-5" dirty="0">
                <a:latin typeface="Microsoft YaHei Light"/>
                <a:cs typeface="Microsoft YaHei Light"/>
              </a:rPr>
              <a:t>детством»</a:t>
            </a:r>
            <a:endParaRPr sz="1400">
              <a:latin typeface="Microsoft YaHei Light"/>
              <a:cs typeface="Microsoft YaHe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7170" y="1956943"/>
            <a:ext cx="47123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02020"/>
                </a:solidFill>
                <a:latin typeface="Calibri"/>
                <a:cs typeface="Calibri"/>
              </a:rPr>
              <a:t>Самые интересные </a:t>
            </a: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онлайн - </a:t>
            </a:r>
            <a:r>
              <a:rPr sz="2000" b="1" spc="-5" dirty="0">
                <a:solidFill>
                  <a:srgbClr val="202020"/>
                </a:solidFill>
                <a:latin typeface="Calibri"/>
                <a:cs typeface="Calibri"/>
              </a:rPr>
              <a:t>мероприятия </a:t>
            </a:r>
            <a:r>
              <a:rPr sz="2000" b="1" spc="-4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8"/>
              </a:rPr>
              <a:t>https://lbz.ru/video/ </a:t>
            </a:r>
            <a:r>
              <a:rPr sz="2000" b="1" dirty="0">
                <a:solidFill>
                  <a:srgbClr val="1E39DA"/>
                </a:solid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11"/>
              </a:rPr>
              <a:t>https://uchitel.club/events/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51480" y="1129283"/>
            <a:ext cx="9168130" cy="897255"/>
            <a:chOff x="2351480" y="1129283"/>
            <a:chExt cx="9168130" cy="897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1480" y="1378626"/>
              <a:ext cx="3163181" cy="3556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7047" y="1129283"/>
              <a:ext cx="5570982" cy="896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6915" y="1129283"/>
              <a:ext cx="656081" cy="896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1884" y="1129283"/>
              <a:ext cx="1017270" cy="8968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71598" y="963237"/>
            <a:ext cx="9377680" cy="5025094"/>
          </a:xfrm>
          <a:prstGeom prst="rect">
            <a:avLst/>
          </a:prstGeom>
        </p:spPr>
        <p:txBody>
          <a:bodyPr vert="horz" wrap="square" lIns="0" tIns="269875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2125"/>
              </a:spcBef>
            </a:pPr>
            <a:r>
              <a:rPr sz="3000" spc="-30" dirty="0">
                <a:solidFill>
                  <a:srgbClr val="0000D5"/>
                </a:solidFill>
                <a:latin typeface="Calibri Light"/>
                <a:cs typeface="Calibri Light"/>
              </a:rPr>
              <a:t>Федеральный</a:t>
            </a:r>
            <a:r>
              <a:rPr sz="3000" spc="-8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3000" spc="-20" dirty="0">
                <a:solidFill>
                  <a:srgbClr val="0000D5"/>
                </a:solidFill>
                <a:latin typeface="Calibri Light"/>
                <a:cs typeface="Calibri Light"/>
              </a:rPr>
              <a:t>закон</a:t>
            </a:r>
            <a:r>
              <a:rPr sz="3000" spc="-80" dirty="0">
                <a:solidFill>
                  <a:srgbClr val="0000D5"/>
                </a:solidFill>
                <a:latin typeface="Calibri Light"/>
                <a:cs typeface="Calibri Light"/>
              </a:rPr>
              <a:t> </a:t>
            </a:r>
            <a:r>
              <a:rPr sz="3200" b="1" dirty="0">
                <a:solidFill>
                  <a:srgbClr val="0000D5"/>
                </a:solidFill>
                <a:latin typeface="Calibri"/>
                <a:cs typeface="Calibri"/>
              </a:rPr>
              <a:t>от</a:t>
            </a:r>
            <a:r>
              <a:rPr sz="3200" b="1" spc="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D5"/>
                </a:solidFill>
                <a:latin typeface="Calibri"/>
                <a:cs typeface="Calibri"/>
              </a:rPr>
              <a:t>24</a:t>
            </a:r>
            <a:r>
              <a:rPr sz="3200" b="1" spc="-1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D5"/>
                </a:solidFill>
                <a:latin typeface="Calibri"/>
                <a:cs typeface="Calibri"/>
              </a:rPr>
              <a:t>сентября</a:t>
            </a:r>
            <a:r>
              <a:rPr sz="3200" b="1" spc="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D5"/>
                </a:solidFill>
                <a:latin typeface="Calibri"/>
                <a:cs typeface="Calibri"/>
              </a:rPr>
              <a:t>2022</a:t>
            </a:r>
            <a:r>
              <a:rPr sz="3200" b="1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spc="-65" dirty="0">
                <a:solidFill>
                  <a:srgbClr val="0000D5"/>
                </a:solidFill>
                <a:latin typeface="Calibri"/>
                <a:cs typeface="Calibri"/>
              </a:rPr>
              <a:t>г.</a:t>
            </a:r>
            <a:r>
              <a:rPr sz="3200" b="1" dirty="0">
                <a:solidFill>
                  <a:srgbClr val="0000D5"/>
                </a:solidFill>
                <a:latin typeface="Calibri"/>
                <a:cs typeface="Calibri"/>
              </a:rPr>
              <a:t> №</a:t>
            </a:r>
            <a:r>
              <a:rPr sz="3200" b="1" spc="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D5"/>
                </a:solidFill>
                <a:latin typeface="Calibri"/>
                <a:cs typeface="Calibri"/>
              </a:rPr>
              <a:t>371-ФЗ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400" b="1" spc="-5" dirty="0">
                <a:solidFill>
                  <a:srgbClr val="0000D5"/>
                </a:solidFill>
                <a:latin typeface="Calibri"/>
                <a:cs typeface="Calibri"/>
              </a:rPr>
              <a:t>Статья</a:t>
            </a:r>
            <a:r>
              <a:rPr sz="2400" b="1" spc="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D5"/>
                </a:solidFill>
                <a:latin typeface="Calibri"/>
                <a:cs typeface="Calibri"/>
              </a:rPr>
              <a:t>12.</a:t>
            </a:r>
            <a:r>
              <a:rPr sz="2400" b="1" spc="-10" dirty="0">
                <a:solidFill>
                  <a:srgbClr val="0000D5"/>
                </a:solidFill>
                <a:latin typeface="Calibri"/>
                <a:cs typeface="Calibri"/>
              </a:rPr>
              <a:t> Образовательные</a:t>
            </a:r>
            <a:r>
              <a:rPr sz="2400" b="1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D5"/>
                </a:solidFill>
                <a:latin typeface="Calibri"/>
                <a:cs typeface="Calibri"/>
              </a:rPr>
              <a:t>программы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6.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Образовательные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программы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дошкольного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образования</a:t>
            </a:r>
            <a:endParaRPr sz="2400">
              <a:latin typeface="Calibri"/>
              <a:cs typeface="Calibri"/>
            </a:endParaRPr>
          </a:p>
          <a:p>
            <a:pPr marL="12700" marR="39941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разрабатываются</a:t>
            </a:r>
            <a:r>
              <a:rPr sz="2400" b="1" dirty="0">
                <a:latin typeface="Calibri"/>
                <a:cs typeface="Calibri"/>
              </a:rPr>
              <a:t> и</a:t>
            </a:r>
            <a:r>
              <a:rPr sz="2400" b="1" spc="-5" dirty="0">
                <a:latin typeface="Calibri"/>
                <a:cs typeface="Calibri"/>
              </a:rPr>
              <a:t> утверждаются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организацией,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осуществляющей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образовательную </a:t>
            </a:r>
            <a:r>
              <a:rPr sz="2400" b="1" spc="-10" dirty="0">
                <a:latin typeface="Calibri"/>
                <a:cs typeface="Calibri"/>
              </a:rPr>
              <a:t>деятельность,</a:t>
            </a:r>
            <a:r>
              <a:rPr sz="2400" b="1" dirty="0">
                <a:latin typeface="Calibri"/>
                <a:cs typeface="Calibri"/>
              </a:rPr>
              <a:t> в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соответствии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федеральным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государственным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образовательным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стандартом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дошкольного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образования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с</a:t>
            </a:r>
            <a:r>
              <a:rPr sz="2400" b="1" spc="-360">
                <a:latin typeface="Calibri"/>
                <a:cs typeface="Calibri"/>
              </a:rPr>
              <a:t> 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530" smtClean="0">
                <a:latin typeface="Calibri"/>
                <a:cs typeface="Calibri"/>
              </a:rPr>
              <a:t>у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530" smtClean="0">
                <a:latin typeface="Calibri"/>
                <a:cs typeface="Calibri"/>
              </a:rPr>
              <a:t>ч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400" b="1" spc="-530" smtClean="0">
                <a:latin typeface="Calibri"/>
                <a:cs typeface="Calibri"/>
              </a:rPr>
              <a:t>е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530" smtClean="0">
                <a:latin typeface="Calibri"/>
                <a:cs typeface="Calibri"/>
              </a:rPr>
              <a:t>т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spc="-530" smtClean="0">
                <a:latin typeface="Calibri"/>
                <a:cs typeface="Calibri"/>
              </a:rPr>
              <a:t>о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400" b="1" spc="-530" smtClean="0">
                <a:latin typeface="Calibri"/>
                <a:cs typeface="Calibri"/>
              </a:rPr>
              <a:t>м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ст</a:t>
            </a:r>
            <a:r>
              <a:rPr sz="2400" b="1" spc="-530" smtClean="0">
                <a:latin typeface="Calibri"/>
                <a:cs typeface="Calibri"/>
              </a:rPr>
              <a:t>с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530" smtClean="0">
                <a:latin typeface="Calibri"/>
                <a:cs typeface="Calibri"/>
              </a:rPr>
              <a:t>о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400" b="1" spc="-530" smtClean="0">
                <a:latin typeface="Calibri"/>
                <a:cs typeface="Calibri"/>
              </a:rPr>
              <a:t>о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ю</a:t>
            </a:r>
            <a:r>
              <a:rPr sz="2400" b="1" spc="-530" smtClean="0">
                <a:latin typeface="Calibri"/>
                <a:cs typeface="Calibri"/>
              </a:rPr>
              <a:t>тв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щ</a:t>
            </a:r>
            <a:r>
              <a:rPr sz="2400" b="1" spc="-530" smtClean="0">
                <a:latin typeface="Calibri"/>
                <a:cs typeface="Calibri"/>
              </a:rPr>
              <a:t>е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spc="-530" smtClean="0">
                <a:latin typeface="Calibri"/>
                <a:cs typeface="Calibri"/>
              </a:rPr>
              <a:t>т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2400" b="1" spc="-530" smtClean="0">
                <a:latin typeface="Calibri"/>
                <a:cs typeface="Calibri"/>
              </a:rPr>
              <a:t>ст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ф</a:t>
            </a:r>
            <a:r>
              <a:rPr sz="2400" b="1" spc="-530" smtClean="0">
                <a:latin typeface="Calibri"/>
                <a:cs typeface="Calibri"/>
              </a:rPr>
              <a:t>ву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spc="-530" smtClean="0">
                <a:latin typeface="Calibri"/>
                <a:cs typeface="Calibri"/>
              </a:rPr>
              <a:t>ю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де</a:t>
            </a:r>
            <a:r>
              <a:rPr sz="2400" b="1" spc="-530" smtClean="0">
                <a:latin typeface="Calibri"/>
                <a:cs typeface="Calibri"/>
              </a:rPr>
              <a:t>щ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400" b="1" spc="-530" smtClean="0">
                <a:latin typeface="Calibri"/>
                <a:cs typeface="Calibri"/>
              </a:rPr>
              <a:t>и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b="1" spc="-530" smtClean="0">
                <a:latin typeface="Calibri"/>
                <a:cs typeface="Calibri"/>
              </a:rPr>
              <a:t>х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ль</a:t>
            </a:r>
            <a:r>
              <a:rPr sz="2400" b="1" spc="-530" smtClean="0">
                <a:latin typeface="Calibri"/>
                <a:cs typeface="Calibri"/>
              </a:rPr>
              <a:t>п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400" b="1" spc="-530" smtClean="0">
                <a:latin typeface="Calibri"/>
                <a:cs typeface="Calibri"/>
              </a:rPr>
              <a:t>р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530" smtClean="0">
                <a:latin typeface="Calibri"/>
                <a:cs typeface="Calibri"/>
              </a:rPr>
              <a:t>и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2400" b="1" spc="-530" smtClean="0">
                <a:latin typeface="Calibri"/>
                <a:cs typeface="Calibri"/>
              </a:rPr>
              <a:t>ме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530" smtClean="0">
                <a:latin typeface="Calibri"/>
                <a:cs typeface="Calibri"/>
              </a:rPr>
              <a:t>р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б</a:t>
            </a:r>
            <a:r>
              <a:rPr sz="2400" b="1" spc="-530" smtClean="0">
                <a:latin typeface="Calibri"/>
                <a:cs typeface="Calibri"/>
              </a:rPr>
              <a:t>н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400" b="1" spc="-530" smtClean="0">
                <a:latin typeface="Calibri"/>
                <a:cs typeface="Calibri"/>
              </a:rPr>
              <a:t>ы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аз</a:t>
            </a:r>
            <a:r>
              <a:rPr sz="2400" b="1" spc="-530" smtClean="0">
                <a:latin typeface="Calibri"/>
                <a:cs typeface="Calibri"/>
              </a:rPr>
              <a:t>х</a:t>
            </a:r>
            <a:r>
              <a:rPr sz="2400" b="1" spc="-530" smtClean="0">
                <a:solidFill>
                  <a:srgbClr val="C00000"/>
                </a:solidFill>
                <a:latin typeface="Calibri"/>
                <a:cs typeface="Calibri"/>
              </a:rPr>
              <a:t>овательной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2400" b="1" spc="-625" dirty="0">
                <a:latin typeface="Calibri"/>
                <a:cs typeface="Calibri"/>
              </a:rPr>
              <a:t>о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400" b="1" spc="-625" dirty="0">
                <a:latin typeface="Calibri"/>
                <a:cs typeface="Calibri"/>
              </a:rPr>
              <a:t>б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625" dirty="0">
                <a:latin typeface="Calibri"/>
                <a:cs typeface="Calibri"/>
              </a:rPr>
              <a:t>ра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гр</a:t>
            </a:r>
            <a:r>
              <a:rPr sz="2400" b="1" spc="-625" dirty="0">
                <a:latin typeface="Calibri"/>
                <a:cs typeface="Calibri"/>
              </a:rPr>
              <a:t>з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b="1" spc="-625" dirty="0">
                <a:latin typeface="Calibri"/>
                <a:cs typeface="Calibri"/>
              </a:rPr>
              <a:t>о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2400" b="1" spc="-625" dirty="0">
                <a:latin typeface="Calibri"/>
                <a:cs typeface="Calibri"/>
              </a:rPr>
              <a:t>ва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м</a:t>
            </a:r>
            <a:r>
              <a:rPr sz="2400" b="1" spc="-625" dirty="0">
                <a:latin typeface="Calibri"/>
                <a:cs typeface="Calibri"/>
              </a:rPr>
              <a:t>т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625" dirty="0">
                <a:latin typeface="Calibri"/>
                <a:cs typeface="Calibri"/>
              </a:rPr>
              <a:t>ел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й</a:t>
            </a:r>
            <a:r>
              <a:rPr sz="2400" b="1" spc="-625" dirty="0">
                <a:latin typeface="Calibri"/>
                <a:cs typeface="Calibri"/>
              </a:rPr>
              <a:t>ь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400" b="1" spc="-625" dirty="0">
                <a:latin typeface="Calibri"/>
                <a:cs typeface="Calibri"/>
              </a:rPr>
              <a:t>н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625" dirty="0">
                <a:latin typeface="Calibri"/>
                <a:cs typeface="Calibri"/>
              </a:rPr>
              <a:t>ы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ш</a:t>
            </a:r>
            <a:r>
              <a:rPr sz="2400" b="1" spc="-625" dirty="0">
                <a:latin typeface="Calibri"/>
                <a:cs typeface="Calibri"/>
              </a:rPr>
              <a:t>х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400" b="1" spc="-625" dirty="0">
                <a:latin typeface="Calibri"/>
                <a:cs typeface="Calibri"/>
              </a:rPr>
              <a:t>п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625" dirty="0">
                <a:latin typeface="Calibri"/>
                <a:cs typeface="Calibri"/>
              </a:rPr>
              <a:t>р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2400" b="1" spc="-625" dirty="0">
                <a:latin typeface="Calibri"/>
                <a:cs typeface="Calibri"/>
              </a:rPr>
              <a:t>о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2400" b="1" spc="-625" dirty="0">
                <a:latin typeface="Calibri"/>
                <a:cs typeface="Calibri"/>
              </a:rPr>
              <a:t>г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400" b="1" spc="-625" dirty="0">
                <a:latin typeface="Calibri"/>
                <a:cs typeface="Calibri"/>
              </a:rPr>
              <a:t>р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625" dirty="0">
                <a:latin typeface="Calibri"/>
                <a:cs typeface="Calibri"/>
              </a:rPr>
              <a:t>а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2400" b="1" spc="-625" dirty="0">
                <a:latin typeface="Calibri"/>
                <a:cs typeface="Calibri"/>
              </a:rPr>
              <a:t>м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400" b="1" spc="-625" dirty="0">
                <a:latin typeface="Calibri"/>
                <a:cs typeface="Calibri"/>
              </a:rPr>
              <a:t>м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об</a:t>
            </a:r>
            <a:r>
              <a:rPr sz="2400" b="1" spc="-625" dirty="0">
                <a:latin typeface="Calibri"/>
                <a:cs typeface="Calibri"/>
              </a:rPr>
              <a:t>д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400" b="1" spc="-625" dirty="0">
                <a:latin typeface="Calibri"/>
                <a:cs typeface="Calibri"/>
              </a:rPr>
              <a:t>о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b="1" spc="-625" dirty="0">
                <a:latin typeface="Calibri"/>
                <a:cs typeface="Calibri"/>
              </a:rPr>
              <a:t>ш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зо</a:t>
            </a:r>
            <a:r>
              <a:rPr sz="2400" b="1" spc="-625" dirty="0">
                <a:latin typeface="Calibri"/>
                <a:cs typeface="Calibri"/>
              </a:rPr>
              <a:t>ко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625" dirty="0">
                <a:latin typeface="Calibri"/>
                <a:cs typeface="Calibri"/>
              </a:rPr>
              <a:t>л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ан</a:t>
            </a:r>
            <a:r>
              <a:rPr sz="2400" b="1" spc="-625" dirty="0">
                <a:latin typeface="Calibri"/>
                <a:cs typeface="Calibri"/>
              </a:rPr>
              <a:t>ьн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625" dirty="0">
                <a:latin typeface="Calibri"/>
                <a:cs typeface="Calibri"/>
              </a:rPr>
              <a:t>о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2400" b="1" spc="-625" dirty="0">
                <a:latin typeface="Calibri"/>
                <a:cs typeface="Calibri"/>
              </a:rPr>
              <a:t>г</a:t>
            </a:r>
            <a:r>
              <a:rPr sz="2400" b="1" spc="-62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2400" b="1" spc="-3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45" dirty="0">
                <a:latin typeface="Calibri"/>
                <a:cs typeface="Calibri"/>
              </a:rPr>
              <a:t>о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400" b="1" spc="-545" dirty="0">
                <a:latin typeface="Calibri"/>
                <a:cs typeface="Calibri"/>
              </a:rPr>
              <a:t>об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spc="-545" dirty="0">
                <a:latin typeface="Calibri"/>
                <a:cs typeface="Calibri"/>
              </a:rPr>
              <a:t>р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2400" b="1" spc="-545" dirty="0">
                <a:latin typeface="Calibri"/>
                <a:cs typeface="Calibri"/>
              </a:rPr>
              <a:t>а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ж</a:t>
            </a:r>
            <a:r>
              <a:rPr sz="2400" b="1" spc="-545" dirty="0">
                <a:latin typeface="Calibri"/>
                <a:cs typeface="Calibri"/>
              </a:rPr>
              <a:t>зо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2400" b="1" spc="-545" dirty="0">
                <a:latin typeface="Calibri"/>
                <a:cs typeface="Calibri"/>
              </a:rPr>
              <a:t>в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400" b="1" spc="-545" dirty="0">
                <a:latin typeface="Calibri"/>
                <a:cs typeface="Calibri"/>
              </a:rPr>
              <a:t>а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545" dirty="0">
                <a:latin typeface="Calibri"/>
                <a:cs typeface="Calibri"/>
              </a:rPr>
              <a:t>н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400" b="1" spc="-545" dirty="0">
                <a:latin typeface="Calibri"/>
                <a:cs typeface="Calibri"/>
              </a:rPr>
              <a:t>и</a:t>
            </a:r>
            <a:r>
              <a:rPr sz="2400" b="1" spc="-54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545" dirty="0">
                <a:latin typeface="Calibri"/>
                <a:cs typeface="Calibri"/>
              </a:rPr>
              <a:t>я</a:t>
            </a:r>
            <a:r>
              <a:rPr sz="2400" b="1" spc="23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планируемые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результаты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разработанных</a:t>
            </a:r>
            <a:r>
              <a:rPr sz="24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образовательными</a:t>
            </a:r>
            <a:r>
              <a:rPr sz="24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организациями</a:t>
            </a:r>
            <a:endParaRPr sz="2400">
              <a:latin typeface="Calibri"/>
              <a:cs typeface="Calibri"/>
            </a:endParaRPr>
          </a:p>
          <a:p>
            <a:pPr marL="12700" marR="14224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образовательных программ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должны быть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ниже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соответствующих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содержания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и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панируемых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результатов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федеральной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программы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дошкольного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015" y="1292352"/>
            <a:ext cx="1444752" cy="17007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6767" y="276787"/>
            <a:ext cx="8370627" cy="4719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9076" y="103378"/>
            <a:ext cx="842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3333FF"/>
                </a:solidFill>
              </a:rPr>
              <a:t>Содержание</a:t>
            </a:r>
            <a:r>
              <a:rPr sz="4000" spc="-105" dirty="0">
                <a:solidFill>
                  <a:srgbClr val="3333FF"/>
                </a:solidFill>
              </a:rPr>
              <a:t> </a:t>
            </a:r>
            <a:r>
              <a:rPr sz="4000" spc="-35" dirty="0">
                <a:solidFill>
                  <a:srgbClr val="3333FF"/>
                </a:solidFill>
              </a:rPr>
              <a:t>дошкольного</a:t>
            </a:r>
            <a:r>
              <a:rPr sz="4000" spc="-90" dirty="0">
                <a:solidFill>
                  <a:srgbClr val="3333FF"/>
                </a:solidFill>
              </a:rPr>
              <a:t> </a:t>
            </a:r>
            <a:r>
              <a:rPr sz="4000" spc="-35" dirty="0">
                <a:solidFill>
                  <a:srgbClr val="3333FF"/>
                </a:solidFill>
              </a:rPr>
              <a:t>образования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81774" y="0"/>
            <a:ext cx="2504440" cy="6855459"/>
            <a:chOff x="9681774" y="0"/>
            <a:chExt cx="2504440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1774" y="0"/>
              <a:ext cx="2504129" cy="6854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1716" y="6117335"/>
              <a:ext cx="781812" cy="51815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488639" y="409955"/>
            <a:ext cx="9163685" cy="897255"/>
            <a:chOff x="2488639" y="409955"/>
            <a:chExt cx="9163685" cy="8972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8639" y="659298"/>
              <a:ext cx="3163181" cy="355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9635" y="409955"/>
              <a:ext cx="5570982" cy="896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09503" y="409955"/>
              <a:ext cx="656081" cy="896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34472" y="409955"/>
              <a:ext cx="1017270" cy="8968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57704" y="499618"/>
            <a:ext cx="8924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30" dirty="0">
                <a:solidFill>
                  <a:srgbClr val="0000D5"/>
                </a:solidFill>
              </a:rPr>
              <a:t>Федеральный</a:t>
            </a:r>
            <a:r>
              <a:rPr sz="3000" spc="-80" dirty="0">
                <a:solidFill>
                  <a:srgbClr val="0000D5"/>
                </a:solidFill>
              </a:rPr>
              <a:t> </a:t>
            </a:r>
            <a:r>
              <a:rPr sz="3000" spc="-20" dirty="0">
                <a:solidFill>
                  <a:srgbClr val="0000D5"/>
                </a:solidFill>
              </a:rPr>
              <a:t>закон</a:t>
            </a:r>
            <a:r>
              <a:rPr sz="3000" spc="-75" dirty="0">
                <a:solidFill>
                  <a:srgbClr val="0000D5"/>
                </a:solidFill>
              </a:rPr>
              <a:t> </a:t>
            </a:r>
            <a:r>
              <a:rPr sz="3200" b="1" dirty="0">
                <a:solidFill>
                  <a:srgbClr val="0000D5"/>
                </a:solidFill>
                <a:latin typeface="Calibri"/>
                <a:cs typeface="Calibri"/>
              </a:rPr>
              <a:t>от 24</a:t>
            </a:r>
            <a:r>
              <a:rPr sz="3200" b="1" spc="-5" dirty="0">
                <a:solidFill>
                  <a:srgbClr val="0000D5"/>
                </a:solidFill>
                <a:latin typeface="Calibri"/>
                <a:cs typeface="Calibri"/>
              </a:rPr>
              <a:t> сентября</a:t>
            </a:r>
            <a:r>
              <a:rPr sz="3200" b="1" spc="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00D5"/>
                </a:solidFill>
                <a:latin typeface="Calibri"/>
                <a:cs typeface="Calibri"/>
              </a:rPr>
              <a:t>2022</a:t>
            </a:r>
            <a:r>
              <a:rPr sz="3200" b="1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spc="-65" dirty="0">
                <a:solidFill>
                  <a:srgbClr val="0000D5"/>
                </a:solidFill>
                <a:latin typeface="Calibri"/>
                <a:cs typeface="Calibri"/>
              </a:rPr>
              <a:t>г.</a:t>
            </a:r>
            <a:r>
              <a:rPr sz="3200" b="1" spc="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D5"/>
                </a:solidFill>
                <a:latin typeface="Calibri"/>
                <a:cs typeface="Calibri"/>
              </a:rPr>
              <a:t>№</a:t>
            </a:r>
            <a:r>
              <a:rPr sz="3200" b="1" spc="-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D5"/>
                </a:solidFill>
                <a:latin typeface="Calibri"/>
                <a:cs typeface="Calibri"/>
              </a:rPr>
              <a:t>371-ФЗ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955" y="420623"/>
            <a:ext cx="1444752" cy="17007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95985" y="1176985"/>
            <a:ext cx="10815955" cy="4651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1130" marR="130937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Федеральные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основные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общеобразовательные </a:t>
            </a:r>
            <a:r>
              <a:rPr sz="2800" b="1" spc="-10" dirty="0">
                <a:latin typeface="Calibri"/>
                <a:cs typeface="Calibri"/>
              </a:rPr>
              <a:t> программы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утверждаются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федеральным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органом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исполнительной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власти,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осуществляющим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функции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по </a:t>
            </a:r>
            <a:r>
              <a:rPr sz="2800" b="1" spc="-15" dirty="0">
                <a:latin typeface="Calibri"/>
                <a:cs typeface="Calibri"/>
              </a:rPr>
              <a:t>выработке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реализации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государственной</a:t>
            </a:r>
            <a:endParaRPr sz="2800">
              <a:latin typeface="Calibri"/>
              <a:cs typeface="Calibri"/>
            </a:endParaRPr>
          </a:p>
          <a:p>
            <a:pPr marL="1421130" marR="106616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libri"/>
                <a:cs typeface="Calibri"/>
              </a:rPr>
              <a:t>политики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нормативно-правовому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регулированию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сфере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общего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образования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(Минпросвещения</a:t>
            </a:r>
            <a:endParaRPr sz="2800">
              <a:latin typeface="Calibri"/>
              <a:cs typeface="Calibri"/>
            </a:endParaRPr>
          </a:p>
          <a:p>
            <a:pPr marL="1421130">
              <a:lnSpc>
                <a:spcPct val="100000"/>
              </a:lnSpc>
            </a:pPr>
            <a:r>
              <a:rPr sz="2800" b="1" i="1" spc="-10" dirty="0">
                <a:latin typeface="Calibri"/>
                <a:cs typeface="Calibri"/>
              </a:rPr>
              <a:t>России)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D5"/>
                </a:solidFill>
                <a:latin typeface="Calibri"/>
                <a:cs typeface="Calibri"/>
              </a:rPr>
              <a:t>не</a:t>
            </a:r>
            <a:r>
              <a:rPr sz="2800" b="1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D5"/>
                </a:solidFill>
                <a:latin typeface="Calibri"/>
                <a:cs typeface="Calibri"/>
              </a:rPr>
              <a:t>позднее</a:t>
            </a:r>
            <a:r>
              <a:rPr sz="2800" b="1" spc="3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D5"/>
                </a:solidFill>
                <a:latin typeface="Calibri"/>
                <a:cs typeface="Calibri"/>
              </a:rPr>
              <a:t>1</a:t>
            </a:r>
            <a:r>
              <a:rPr sz="2800" b="1" spc="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D5"/>
                </a:solidFill>
                <a:latin typeface="Calibri"/>
                <a:cs typeface="Calibri"/>
              </a:rPr>
              <a:t>января</a:t>
            </a:r>
            <a:r>
              <a:rPr sz="2800" b="1" spc="3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D5"/>
                </a:solidFill>
                <a:latin typeface="Calibri"/>
                <a:cs typeface="Calibri"/>
              </a:rPr>
              <a:t>2023</a:t>
            </a:r>
            <a:r>
              <a:rPr sz="2800" b="1" spc="2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00D5"/>
                </a:solidFill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Основные </a:t>
            </a:r>
            <a:r>
              <a:rPr sz="2800" b="1" spc="-10" dirty="0">
                <a:latin typeface="Calibri"/>
                <a:cs typeface="Calibri"/>
              </a:rPr>
              <a:t>общеобразовательные программы </a:t>
            </a:r>
            <a:r>
              <a:rPr sz="2800" b="1" spc="-30" dirty="0">
                <a:latin typeface="Calibri"/>
                <a:cs typeface="Calibri"/>
              </a:rPr>
              <a:t>подлежат </a:t>
            </a:r>
            <a:r>
              <a:rPr sz="2800" b="1" spc="-15" dirty="0">
                <a:latin typeface="Calibri"/>
                <a:cs typeface="Calibri"/>
              </a:rPr>
              <a:t>приведению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 </a:t>
            </a:r>
            <a:r>
              <a:rPr sz="2800" b="1" spc="-10" dirty="0">
                <a:latin typeface="Calibri"/>
                <a:cs typeface="Calibri"/>
              </a:rPr>
              <a:t>соответствие </a:t>
            </a:r>
            <a:r>
              <a:rPr sz="2800" b="1" spc="-5" dirty="0">
                <a:latin typeface="Calibri"/>
                <a:cs typeface="Calibri"/>
              </a:rPr>
              <a:t>с </a:t>
            </a:r>
            <a:r>
              <a:rPr sz="2800" b="1" spc="-15" dirty="0">
                <a:latin typeface="Calibri"/>
                <a:cs typeface="Calibri"/>
              </a:rPr>
              <a:t>федеральными </a:t>
            </a:r>
            <a:r>
              <a:rPr sz="2800" b="1" spc="-5" dirty="0">
                <a:latin typeface="Calibri"/>
                <a:cs typeface="Calibri"/>
              </a:rPr>
              <a:t>основными </a:t>
            </a:r>
            <a:r>
              <a:rPr sz="2800" b="1" spc="-15" dirty="0">
                <a:latin typeface="Calibri"/>
                <a:cs typeface="Calibri"/>
              </a:rPr>
              <a:t>общеобразовательными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программами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не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позднее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D5"/>
                </a:solidFill>
                <a:latin typeface="Calibri"/>
                <a:cs typeface="Calibri"/>
              </a:rPr>
              <a:t>1</a:t>
            </a:r>
            <a:r>
              <a:rPr sz="2800" b="1" spc="1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D5"/>
                </a:solidFill>
                <a:latin typeface="Calibri"/>
                <a:cs typeface="Calibri"/>
              </a:rPr>
              <a:t>сентября</a:t>
            </a:r>
            <a:r>
              <a:rPr sz="2800" b="1" spc="1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D5"/>
                </a:solidFill>
                <a:latin typeface="Calibri"/>
                <a:cs typeface="Calibri"/>
              </a:rPr>
              <a:t>2023</a:t>
            </a:r>
            <a:r>
              <a:rPr sz="2800" b="1" spc="3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00D5"/>
                </a:solidFill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68" y="6670090"/>
            <a:ext cx="16706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АО «Издательство</a:t>
            </a:r>
            <a:r>
              <a:rPr sz="700" spc="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"Просвещение"»,</a:t>
            </a:r>
            <a:r>
              <a:rPr sz="700" spc="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24031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3700" y="0"/>
                </a:moveTo>
                <a:lnTo>
                  <a:pt x="0" y="0"/>
                </a:lnTo>
                <a:lnTo>
                  <a:pt x="0" y="22859"/>
                </a:lnTo>
                <a:lnTo>
                  <a:pt x="394716" y="22859"/>
                </a:lnTo>
                <a:lnTo>
                  <a:pt x="393700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8016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4715" y="0"/>
                </a:moveTo>
                <a:lnTo>
                  <a:pt x="2412" y="0"/>
                </a:lnTo>
                <a:lnTo>
                  <a:pt x="0" y="22859"/>
                </a:lnTo>
                <a:lnTo>
                  <a:pt x="394715" y="22859"/>
                </a:lnTo>
                <a:lnTo>
                  <a:pt x="39471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96" y="27430"/>
            <a:ext cx="12186285" cy="6819900"/>
            <a:chOff x="6096" y="27430"/>
            <a:chExt cx="12186285" cy="6819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0984" y="382524"/>
              <a:ext cx="266700" cy="868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207496" y="382523"/>
              <a:ext cx="749935" cy="109855"/>
            </a:xfrm>
            <a:custGeom>
              <a:avLst/>
              <a:gdLst/>
              <a:ahLst/>
              <a:cxnLst/>
              <a:rect l="l" t="t" r="r" b="b"/>
              <a:pathLst>
                <a:path w="749934" h="109854">
                  <a:moveTo>
                    <a:pt x="76200" y="66040"/>
                  </a:moveTo>
                  <a:lnTo>
                    <a:pt x="73787" y="66040"/>
                  </a:lnTo>
                  <a:lnTo>
                    <a:pt x="70104" y="72796"/>
                  </a:lnTo>
                  <a:lnTo>
                    <a:pt x="64223" y="77508"/>
                  </a:lnTo>
                  <a:lnTo>
                    <a:pt x="57061" y="80264"/>
                  </a:lnTo>
                  <a:lnTo>
                    <a:pt x="49530" y="81153"/>
                  </a:lnTo>
                  <a:lnTo>
                    <a:pt x="36360" y="77774"/>
                  </a:lnTo>
                  <a:lnTo>
                    <a:pt x="26733" y="68935"/>
                  </a:lnTo>
                  <a:lnTo>
                    <a:pt x="20802" y="56616"/>
                  </a:lnTo>
                  <a:lnTo>
                    <a:pt x="18796" y="42799"/>
                  </a:lnTo>
                  <a:lnTo>
                    <a:pt x="20599" y="28219"/>
                  </a:lnTo>
                  <a:lnTo>
                    <a:pt x="25793" y="16446"/>
                  </a:lnTo>
                  <a:lnTo>
                    <a:pt x="34061" y="8585"/>
                  </a:lnTo>
                  <a:lnTo>
                    <a:pt x="45085" y="5715"/>
                  </a:lnTo>
                  <a:lnTo>
                    <a:pt x="54216" y="7226"/>
                  </a:lnTo>
                  <a:lnTo>
                    <a:pt x="61468" y="11569"/>
                  </a:lnTo>
                  <a:lnTo>
                    <a:pt x="66611" y="18478"/>
                  </a:lnTo>
                  <a:lnTo>
                    <a:pt x="69469" y="27686"/>
                  </a:lnTo>
                  <a:lnTo>
                    <a:pt x="73787" y="27686"/>
                  </a:lnTo>
                  <a:lnTo>
                    <a:pt x="73787" y="4699"/>
                  </a:lnTo>
                  <a:lnTo>
                    <a:pt x="68326" y="4699"/>
                  </a:lnTo>
                  <a:lnTo>
                    <a:pt x="62458" y="2895"/>
                  </a:lnTo>
                  <a:lnTo>
                    <a:pt x="56210" y="1397"/>
                  </a:lnTo>
                  <a:lnTo>
                    <a:pt x="49695" y="381"/>
                  </a:lnTo>
                  <a:lnTo>
                    <a:pt x="43053" y="0"/>
                  </a:lnTo>
                  <a:lnTo>
                    <a:pt x="26517" y="2463"/>
                  </a:lnTo>
                  <a:lnTo>
                    <a:pt x="12801" y="10020"/>
                  </a:lnTo>
                  <a:lnTo>
                    <a:pt x="3454" y="22987"/>
                  </a:lnTo>
                  <a:lnTo>
                    <a:pt x="0" y="41656"/>
                  </a:lnTo>
                  <a:lnTo>
                    <a:pt x="3162" y="60515"/>
                  </a:lnTo>
                  <a:lnTo>
                    <a:pt x="12039" y="74739"/>
                  </a:lnTo>
                  <a:lnTo>
                    <a:pt x="25654" y="83743"/>
                  </a:lnTo>
                  <a:lnTo>
                    <a:pt x="43053" y="86868"/>
                  </a:lnTo>
                  <a:lnTo>
                    <a:pt x="55054" y="86080"/>
                  </a:lnTo>
                  <a:lnTo>
                    <a:pt x="63715" y="84074"/>
                  </a:lnTo>
                  <a:lnTo>
                    <a:pt x="70332" y="81407"/>
                  </a:lnTo>
                  <a:lnTo>
                    <a:pt x="76200" y="78613"/>
                  </a:lnTo>
                  <a:lnTo>
                    <a:pt x="76200" y="66040"/>
                  </a:lnTo>
                  <a:close/>
                </a:path>
                <a:path w="749934" h="109854">
                  <a:moveTo>
                    <a:pt x="160020" y="63373"/>
                  </a:moveTo>
                  <a:lnTo>
                    <a:pt x="143129" y="42532"/>
                  </a:lnTo>
                  <a:lnTo>
                    <a:pt x="143129" y="53086"/>
                  </a:lnTo>
                  <a:lnTo>
                    <a:pt x="143116" y="72656"/>
                  </a:lnTo>
                  <a:lnTo>
                    <a:pt x="138938" y="79629"/>
                  </a:lnTo>
                  <a:lnTo>
                    <a:pt x="125476" y="79629"/>
                  </a:lnTo>
                  <a:lnTo>
                    <a:pt x="122047" y="77216"/>
                  </a:lnTo>
                  <a:lnTo>
                    <a:pt x="119888" y="75057"/>
                  </a:lnTo>
                  <a:lnTo>
                    <a:pt x="119888" y="44069"/>
                  </a:lnTo>
                  <a:lnTo>
                    <a:pt x="129921" y="44069"/>
                  </a:lnTo>
                  <a:lnTo>
                    <a:pt x="138938" y="46228"/>
                  </a:lnTo>
                  <a:lnTo>
                    <a:pt x="143129" y="53086"/>
                  </a:lnTo>
                  <a:lnTo>
                    <a:pt x="143129" y="42532"/>
                  </a:lnTo>
                  <a:lnTo>
                    <a:pt x="138938" y="41656"/>
                  </a:lnTo>
                  <a:lnTo>
                    <a:pt x="138938" y="40640"/>
                  </a:lnTo>
                  <a:lnTo>
                    <a:pt x="142036" y="39497"/>
                  </a:lnTo>
                  <a:lnTo>
                    <a:pt x="145923" y="38074"/>
                  </a:lnTo>
                  <a:lnTo>
                    <a:pt x="151523" y="33870"/>
                  </a:lnTo>
                  <a:lnTo>
                    <a:pt x="155232" y="28168"/>
                  </a:lnTo>
                  <a:lnTo>
                    <a:pt x="156591" y="21082"/>
                  </a:lnTo>
                  <a:lnTo>
                    <a:pt x="154609" y="12192"/>
                  </a:lnTo>
                  <a:lnTo>
                    <a:pt x="150126" y="7239"/>
                  </a:lnTo>
                  <a:lnTo>
                    <a:pt x="149110" y="6121"/>
                  </a:lnTo>
                  <a:lnTo>
                    <a:pt x="140677" y="2641"/>
                  </a:lnTo>
                  <a:lnTo>
                    <a:pt x="138938" y="2463"/>
                  </a:lnTo>
                  <a:lnTo>
                    <a:pt x="138938" y="14224"/>
                  </a:lnTo>
                  <a:lnTo>
                    <a:pt x="138938" y="30226"/>
                  </a:lnTo>
                  <a:lnTo>
                    <a:pt x="136525" y="37084"/>
                  </a:lnTo>
                  <a:lnTo>
                    <a:pt x="129921" y="38354"/>
                  </a:lnTo>
                  <a:lnTo>
                    <a:pt x="128651" y="38354"/>
                  </a:lnTo>
                  <a:lnTo>
                    <a:pt x="127508" y="39497"/>
                  </a:lnTo>
                  <a:lnTo>
                    <a:pt x="119888" y="39497"/>
                  </a:lnTo>
                  <a:lnTo>
                    <a:pt x="119888" y="7239"/>
                  </a:lnTo>
                  <a:lnTo>
                    <a:pt x="126492" y="7239"/>
                  </a:lnTo>
                  <a:lnTo>
                    <a:pt x="129921" y="8636"/>
                  </a:lnTo>
                  <a:lnTo>
                    <a:pt x="135509" y="9652"/>
                  </a:lnTo>
                  <a:lnTo>
                    <a:pt x="138938" y="14224"/>
                  </a:lnTo>
                  <a:lnTo>
                    <a:pt x="138938" y="2463"/>
                  </a:lnTo>
                  <a:lnTo>
                    <a:pt x="129921" y="1524"/>
                  </a:lnTo>
                  <a:lnTo>
                    <a:pt x="92964" y="1524"/>
                  </a:lnTo>
                  <a:lnTo>
                    <a:pt x="93014" y="6121"/>
                  </a:lnTo>
                  <a:lnTo>
                    <a:pt x="102997" y="8636"/>
                  </a:lnTo>
                  <a:lnTo>
                    <a:pt x="102997" y="78232"/>
                  </a:lnTo>
                  <a:lnTo>
                    <a:pt x="92964" y="80772"/>
                  </a:lnTo>
                  <a:lnTo>
                    <a:pt x="92964" y="85344"/>
                  </a:lnTo>
                  <a:lnTo>
                    <a:pt x="132080" y="85344"/>
                  </a:lnTo>
                  <a:lnTo>
                    <a:pt x="142976" y="83858"/>
                  </a:lnTo>
                  <a:lnTo>
                    <a:pt x="151688" y="79629"/>
                  </a:lnTo>
                  <a:lnTo>
                    <a:pt x="151853" y="79552"/>
                  </a:lnTo>
                  <a:lnTo>
                    <a:pt x="157822" y="72644"/>
                  </a:lnTo>
                  <a:lnTo>
                    <a:pt x="160020" y="63373"/>
                  </a:lnTo>
                  <a:close/>
                </a:path>
                <a:path w="749934" h="109854">
                  <a:moveTo>
                    <a:pt x="240792" y="61214"/>
                  </a:moveTo>
                  <a:lnTo>
                    <a:pt x="236347" y="61214"/>
                  </a:lnTo>
                  <a:lnTo>
                    <a:pt x="230759" y="77216"/>
                  </a:lnTo>
                  <a:lnTo>
                    <a:pt x="204978" y="77216"/>
                  </a:lnTo>
                  <a:lnTo>
                    <a:pt x="204978" y="44069"/>
                  </a:lnTo>
                  <a:lnTo>
                    <a:pt x="219456" y="44069"/>
                  </a:lnTo>
                  <a:lnTo>
                    <a:pt x="222885" y="55499"/>
                  </a:lnTo>
                  <a:lnTo>
                    <a:pt x="227330" y="55499"/>
                  </a:lnTo>
                  <a:lnTo>
                    <a:pt x="226314" y="50927"/>
                  </a:lnTo>
                  <a:lnTo>
                    <a:pt x="226314" y="31369"/>
                  </a:lnTo>
                  <a:lnTo>
                    <a:pt x="227330" y="26797"/>
                  </a:lnTo>
                  <a:lnTo>
                    <a:pt x="222885" y="26797"/>
                  </a:lnTo>
                  <a:lnTo>
                    <a:pt x="219456" y="38354"/>
                  </a:lnTo>
                  <a:lnTo>
                    <a:pt x="204978" y="38354"/>
                  </a:lnTo>
                  <a:lnTo>
                    <a:pt x="204978" y="9652"/>
                  </a:lnTo>
                  <a:lnTo>
                    <a:pt x="229489" y="9652"/>
                  </a:lnTo>
                  <a:lnTo>
                    <a:pt x="232918" y="23495"/>
                  </a:lnTo>
                  <a:lnTo>
                    <a:pt x="237363" y="23495"/>
                  </a:lnTo>
                  <a:lnTo>
                    <a:pt x="236347" y="1524"/>
                  </a:lnTo>
                  <a:lnTo>
                    <a:pt x="178308" y="1524"/>
                  </a:lnTo>
                  <a:lnTo>
                    <a:pt x="178308" y="6096"/>
                  </a:lnTo>
                  <a:lnTo>
                    <a:pt x="188341" y="8636"/>
                  </a:lnTo>
                  <a:lnTo>
                    <a:pt x="188341" y="78232"/>
                  </a:lnTo>
                  <a:lnTo>
                    <a:pt x="178308" y="80772"/>
                  </a:lnTo>
                  <a:lnTo>
                    <a:pt x="178308" y="85344"/>
                  </a:lnTo>
                  <a:lnTo>
                    <a:pt x="237363" y="85344"/>
                  </a:lnTo>
                  <a:lnTo>
                    <a:pt x="240792" y="61214"/>
                  </a:lnTo>
                  <a:close/>
                </a:path>
                <a:path w="749934" h="109854">
                  <a:moveTo>
                    <a:pt x="387096" y="78486"/>
                  </a:moveTo>
                  <a:lnTo>
                    <a:pt x="373761" y="78486"/>
                  </a:lnTo>
                  <a:lnTo>
                    <a:pt x="373761" y="8636"/>
                  </a:lnTo>
                  <a:lnTo>
                    <a:pt x="385826" y="6096"/>
                  </a:lnTo>
                  <a:lnTo>
                    <a:pt x="385826" y="1524"/>
                  </a:lnTo>
                  <a:lnTo>
                    <a:pt x="345948" y="1524"/>
                  </a:lnTo>
                  <a:lnTo>
                    <a:pt x="345948" y="6096"/>
                  </a:lnTo>
                  <a:lnTo>
                    <a:pt x="356997" y="8636"/>
                  </a:lnTo>
                  <a:lnTo>
                    <a:pt x="356997" y="78486"/>
                  </a:lnTo>
                  <a:lnTo>
                    <a:pt x="329565" y="78486"/>
                  </a:lnTo>
                  <a:lnTo>
                    <a:pt x="329565" y="8636"/>
                  </a:lnTo>
                  <a:lnTo>
                    <a:pt x="340487" y="6096"/>
                  </a:lnTo>
                  <a:lnTo>
                    <a:pt x="340487" y="1524"/>
                  </a:lnTo>
                  <a:lnTo>
                    <a:pt x="301752" y="1524"/>
                  </a:lnTo>
                  <a:lnTo>
                    <a:pt x="301752" y="6096"/>
                  </a:lnTo>
                  <a:lnTo>
                    <a:pt x="312801" y="8636"/>
                  </a:lnTo>
                  <a:lnTo>
                    <a:pt x="312801" y="78486"/>
                  </a:lnTo>
                  <a:lnTo>
                    <a:pt x="285242" y="78486"/>
                  </a:lnTo>
                  <a:lnTo>
                    <a:pt x="285242" y="8636"/>
                  </a:lnTo>
                  <a:lnTo>
                    <a:pt x="296291" y="6096"/>
                  </a:lnTo>
                  <a:lnTo>
                    <a:pt x="296291" y="1524"/>
                  </a:lnTo>
                  <a:lnTo>
                    <a:pt x="257556" y="1524"/>
                  </a:lnTo>
                  <a:lnTo>
                    <a:pt x="257556" y="6096"/>
                  </a:lnTo>
                  <a:lnTo>
                    <a:pt x="268605" y="8636"/>
                  </a:lnTo>
                  <a:lnTo>
                    <a:pt x="268605" y="78486"/>
                  </a:lnTo>
                  <a:lnTo>
                    <a:pt x="257556" y="80899"/>
                  </a:lnTo>
                  <a:lnTo>
                    <a:pt x="257556" y="85471"/>
                  </a:lnTo>
                  <a:lnTo>
                    <a:pt x="377190" y="85471"/>
                  </a:lnTo>
                  <a:lnTo>
                    <a:pt x="377190" y="109728"/>
                  </a:lnTo>
                  <a:lnTo>
                    <a:pt x="381635" y="109728"/>
                  </a:lnTo>
                  <a:lnTo>
                    <a:pt x="387096" y="78486"/>
                  </a:lnTo>
                  <a:close/>
                </a:path>
                <a:path w="749934" h="109854">
                  <a:moveTo>
                    <a:pt x="461772" y="61214"/>
                  </a:moveTo>
                  <a:lnTo>
                    <a:pt x="458343" y="61214"/>
                  </a:lnTo>
                  <a:lnTo>
                    <a:pt x="451739" y="77216"/>
                  </a:lnTo>
                  <a:lnTo>
                    <a:pt x="426212" y="77216"/>
                  </a:lnTo>
                  <a:lnTo>
                    <a:pt x="426212" y="44069"/>
                  </a:lnTo>
                  <a:lnTo>
                    <a:pt x="440690" y="44069"/>
                  </a:lnTo>
                  <a:lnTo>
                    <a:pt x="444119" y="55499"/>
                  </a:lnTo>
                  <a:lnTo>
                    <a:pt x="448310" y="55499"/>
                  </a:lnTo>
                  <a:lnTo>
                    <a:pt x="448310" y="50927"/>
                  </a:lnTo>
                  <a:lnTo>
                    <a:pt x="447294" y="46228"/>
                  </a:lnTo>
                  <a:lnTo>
                    <a:pt x="447294" y="35941"/>
                  </a:lnTo>
                  <a:lnTo>
                    <a:pt x="448310" y="31369"/>
                  </a:lnTo>
                  <a:lnTo>
                    <a:pt x="448310" y="26797"/>
                  </a:lnTo>
                  <a:lnTo>
                    <a:pt x="445135" y="26797"/>
                  </a:lnTo>
                  <a:lnTo>
                    <a:pt x="440690" y="38354"/>
                  </a:lnTo>
                  <a:lnTo>
                    <a:pt x="426212" y="38354"/>
                  </a:lnTo>
                  <a:lnTo>
                    <a:pt x="426212" y="9652"/>
                  </a:lnTo>
                  <a:lnTo>
                    <a:pt x="450723" y="9652"/>
                  </a:lnTo>
                  <a:lnTo>
                    <a:pt x="454152" y="23495"/>
                  </a:lnTo>
                  <a:lnTo>
                    <a:pt x="458343" y="23495"/>
                  </a:lnTo>
                  <a:lnTo>
                    <a:pt x="457327" y="1524"/>
                  </a:lnTo>
                  <a:lnTo>
                    <a:pt x="399288" y="1524"/>
                  </a:lnTo>
                  <a:lnTo>
                    <a:pt x="399288" y="6096"/>
                  </a:lnTo>
                  <a:lnTo>
                    <a:pt x="409321" y="8636"/>
                  </a:lnTo>
                  <a:lnTo>
                    <a:pt x="409321" y="78232"/>
                  </a:lnTo>
                  <a:lnTo>
                    <a:pt x="399288" y="80772"/>
                  </a:lnTo>
                  <a:lnTo>
                    <a:pt x="399288" y="85344"/>
                  </a:lnTo>
                  <a:lnTo>
                    <a:pt x="459613" y="85344"/>
                  </a:lnTo>
                  <a:lnTo>
                    <a:pt x="461772" y="61214"/>
                  </a:lnTo>
                  <a:close/>
                </a:path>
                <a:path w="749934" h="109854">
                  <a:moveTo>
                    <a:pt x="566928" y="1524"/>
                  </a:moveTo>
                  <a:lnTo>
                    <a:pt x="527685" y="1524"/>
                  </a:lnTo>
                  <a:lnTo>
                    <a:pt x="527685" y="6096"/>
                  </a:lnTo>
                  <a:lnTo>
                    <a:pt x="539496" y="8636"/>
                  </a:lnTo>
                  <a:lnTo>
                    <a:pt x="539496" y="38354"/>
                  </a:lnTo>
                  <a:lnTo>
                    <a:pt x="505714" y="38354"/>
                  </a:lnTo>
                  <a:lnTo>
                    <a:pt x="505714" y="8636"/>
                  </a:lnTo>
                  <a:lnTo>
                    <a:pt x="517779" y="6096"/>
                  </a:lnTo>
                  <a:lnTo>
                    <a:pt x="517779" y="1524"/>
                  </a:lnTo>
                  <a:lnTo>
                    <a:pt x="478536" y="1524"/>
                  </a:lnTo>
                  <a:lnTo>
                    <a:pt x="478536" y="6096"/>
                  </a:lnTo>
                  <a:lnTo>
                    <a:pt x="489331" y="8636"/>
                  </a:lnTo>
                  <a:lnTo>
                    <a:pt x="489331" y="78232"/>
                  </a:lnTo>
                  <a:lnTo>
                    <a:pt x="478536" y="80772"/>
                  </a:lnTo>
                  <a:lnTo>
                    <a:pt x="478536" y="85344"/>
                  </a:lnTo>
                  <a:lnTo>
                    <a:pt x="517779" y="85344"/>
                  </a:lnTo>
                  <a:lnTo>
                    <a:pt x="517779" y="80772"/>
                  </a:lnTo>
                  <a:lnTo>
                    <a:pt x="505714" y="78232"/>
                  </a:lnTo>
                  <a:lnTo>
                    <a:pt x="505714" y="45212"/>
                  </a:lnTo>
                  <a:lnTo>
                    <a:pt x="539496" y="45212"/>
                  </a:lnTo>
                  <a:lnTo>
                    <a:pt x="539496" y="78232"/>
                  </a:lnTo>
                  <a:lnTo>
                    <a:pt x="527685" y="80772"/>
                  </a:lnTo>
                  <a:lnTo>
                    <a:pt x="527685" y="85344"/>
                  </a:lnTo>
                  <a:lnTo>
                    <a:pt x="566928" y="85344"/>
                  </a:lnTo>
                  <a:lnTo>
                    <a:pt x="566928" y="80772"/>
                  </a:lnTo>
                  <a:lnTo>
                    <a:pt x="556133" y="78232"/>
                  </a:lnTo>
                  <a:lnTo>
                    <a:pt x="556133" y="8636"/>
                  </a:lnTo>
                  <a:lnTo>
                    <a:pt x="566928" y="6096"/>
                  </a:lnTo>
                  <a:lnTo>
                    <a:pt x="566928" y="1524"/>
                  </a:lnTo>
                  <a:close/>
                </a:path>
                <a:path w="749934" h="109854">
                  <a:moveTo>
                    <a:pt x="672084" y="1524"/>
                  </a:moveTo>
                  <a:lnTo>
                    <a:pt x="632079" y="1524"/>
                  </a:lnTo>
                  <a:lnTo>
                    <a:pt x="632079" y="6096"/>
                  </a:lnTo>
                  <a:lnTo>
                    <a:pt x="644525" y="8636"/>
                  </a:lnTo>
                  <a:lnTo>
                    <a:pt x="644525" y="9652"/>
                  </a:lnTo>
                  <a:lnTo>
                    <a:pt x="609981" y="65786"/>
                  </a:lnTo>
                  <a:lnTo>
                    <a:pt x="609981" y="8636"/>
                  </a:lnTo>
                  <a:lnTo>
                    <a:pt x="622173" y="6096"/>
                  </a:lnTo>
                  <a:lnTo>
                    <a:pt x="622173" y="1524"/>
                  </a:lnTo>
                  <a:lnTo>
                    <a:pt x="582168" y="1524"/>
                  </a:lnTo>
                  <a:lnTo>
                    <a:pt x="582168" y="6096"/>
                  </a:lnTo>
                  <a:lnTo>
                    <a:pt x="593217" y="8636"/>
                  </a:lnTo>
                  <a:lnTo>
                    <a:pt x="593217" y="78232"/>
                  </a:lnTo>
                  <a:lnTo>
                    <a:pt x="582168" y="80772"/>
                  </a:lnTo>
                  <a:lnTo>
                    <a:pt x="582168" y="85344"/>
                  </a:lnTo>
                  <a:lnTo>
                    <a:pt x="622173" y="85344"/>
                  </a:lnTo>
                  <a:lnTo>
                    <a:pt x="622173" y="80772"/>
                  </a:lnTo>
                  <a:lnTo>
                    <a:pt x="609981" y="78232"/>
                  </a:lnTo>
                  <a:lnTo>
                    <a:pt x="609981" y="77216"/>
                  </a:lnTo>
                  <a:lnTo>
                    <a:pt x="644525" y="21082"/>
                  </a:lnTo>
                  <a:lnTo>
                    <a:pt x="644525" y="78232"/>
                  </a:lnTo>
                  <a:lnTo>
                    <a:pt x="632079" y="80772"/>
                  </a:lnTo>
                  <a:lnTo>
                    <a:pt x="632079" y="85344"/>
                  </a:lnTo>
                  <a:lnTo>
                    <a:pt x="672084" y="85344"/>
                  </a:lnTo>
                  <a:lnTo>
                    <a:pt x="672084" y="80772"/>
                  </a:lnTo>
                  <a:lnTo>
                    <a:pt x="661035" y="78232"/>
                  </a:lnTo>
                  <a:lnTo>
                    <a:pt x="661035" y="8636"/>
                  </a:lnTo>
                  <a:lnTo>
                    <a:pt x="672084" y="6096"/>
                  </a:lnTo>
                  <a:lnTo>
                    <a:pt x="672084" y="1524"/>
                  </a:lnTo>
                  <a:close/>
                </a:path>
                <a:path w="749934" h="109854">
                  <a:moveTo>
                    <a:pt x="749808" y="61214"/>
                  </a:moveTo>
                  <a:lnTo>
                    <a:pt x="745617" y="61214"/>
                  </a:lnTo>
                  <a:lnTo>
                    <a:pt x="738632" y="77216"/>
                  </a:lnTo>
                  <a:lnTo>
                    <a:pt x="713994" y="77216"/>
                  </a:lnTo>
                  <a:lnTo>
                    <a:pt x="713994" y="44069"/>
                  </a:lnTo>
                  <a:lnTo>
                    <a:pt x="728599" y="44069"/>
                  </a:lnTo>
                  <a:lnTo>
                    <a:pt x="732028" y="55499"/>
                  </a:lnTo>
                  <a:lnTo>
                    <a:pt x="735457" y="55499"/>
                  </a:lnTo>
                  <a:lnTo>
                    <a:pt x="735457" y="26797"/>
                  </a:lnTo>
                  <a:lnTo>
                    <a:pt x="732028" y="26797"/>
                  </a:lnTo>
                  <a:lnTo>
                    <a:pt x="728599" y="38354"/>
                  </a:lnTo>
                  <a:lnTo>
                    <a:pt x="713994" y="38354"/>
                  </a:lnTo>
                  <a:lnTo>
                    <a:pt x="713994" y="9652"/>
                  </a:lnTo>
                  <a:lnTo>
                    <a:pt x="737616" y="9652"/>
                  </a:lnTo>
                  <a:lnTo>
                    <a:pt x="742061" y="23495"/>
                  </a:lnTo>
                  <a:lnTo>
                    <a:pt x="745617" y="23495"/>
                  </a:lnTo>
                  <a:lnTo>
                    <a:pt x="745617" y="1524"/>
                  </a:lnTo>
                  <a:lnTo>
                    <a:pt x="685800" y="1524"/>
                  </a:lnTo>
                  <a:lnTo>
                    <a:pt x="685800" y="6096"/>
                  </a:lnTo>
                  <a:lnTo>
                    <a:pt x="697230" y="8636"/>
                  </a:lnTo>
                  <a:lnTo>
                    <a:pt x="697230" y="78232"/>
                  </a:lnTo>
                  <a:lnTo>
                    <a:pt x="685800" y="80772"/>
                  </a:lnTo>
                  <a:lnTo>
                    <a:pt x="685800" y="85344"/>
                  </a:lnTo>
                  <a:lnTo>
                    <a:pt x="746633" y="85344"/>
                  </a:lnTo>
                  <a:lnTo>
                    <a:pt x="749808" y="61214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6848" y="134112"/>
              <a:ext cx="164592" cy="207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" y="27430"/>
              <a:ext cx="12185903" cy="68198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8648" y="5622035"/>
              <a:ext cx="1239011" cy="821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1060" y="1667255"/>
              <a:ext cx="8199120" cy="46466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603" y="57911"/>
              <a:ext cx="11506962" cy="11163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603" y="606551"/>
              <a:ext cx="1006602" cy="11163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076" y="606551"/>
              <a:ext cx="913638" cy="11163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2583" y="606551"/>
              <a:ext cx="5345430" cy="111633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78" y="174752"/>
            <a:ext cx="1133030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72770" marR="5080" indent="-560070">
              <a:lnSpc>
                <a:spcPts val="4320"/>
              </a:lnSpc>
              <a:spcBef>
                <a:spcPts val="640"/>
              </a:spcBef>
              <a:tabLst>
                <a:tab pos="572135" algn="l"/>
              </a:tabLst>
            </a:pPr>
            <a:r>
              <a:rPr sz="4000" b="1" u="heavy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u="heavy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Создание</a:t>
            </a:r>
            <a:r>
              <a:rPr sz="4000" u="heavy" spc="-10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единого</a:t>
            </a:r>
            <a:r>
              <a:rPr sz="4000" u="heavy" spc="-9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образовательного</a:t>
            </a:r>
            <a:r>
              <a:rPr sz="4000" u="heavy" spc="-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пространств</a:t>
            </a:r>
            <a:r>
              <a:rPr sz="4000" spc="-35" dirty="0">
                <a:solidFill>
                  <a:srgbClr val="0000FF"/>
                </a:solidFill>
              </a:rPr>
              <a:t>а </a:t>
            </a:r>
            <a:r>
              <a:rPr sz="4000" spc="-890" dirty="0">
                <a:solidFill>
                  <a:srgbClr val="0000FF"/>
                </a:solidFill>
              </a:rPr>
              <a:t> </a:t>
            </a:r>
            <a:r>
              <a:rPr sz="4000" spc="-5" dirty="0">
                <a:solidFill>
                  <a:srgbClr val="0000FF"/>
                </a:solidFill>
              </a:rPr>
              <a:t>в</a:t>
            </a:r>
            <a:r>
              <a:rPr sz="4000" spc="-55" dirty="0">
                <a:solidFill>
                  <a:srgbClr val="0000FF"/>
                </a:solidFill>
              </a:rPr>
              <a:t> </a:t>
            </a:r>
            <a:r>
              <a:rPr sz="4000" spc="-30" dirty="0">
                <a:solidFill>
                  <a:srgbClr val="0000FF"/>
                </a:solidFill>
              </a:rPr>
              <a:t>Российской</a:t>
            </a:r>
            <a:r>
              <a:rPr sz="4000" spc="-90" dirty="0">
                <a:solidFill>
                  <a:srgbClr val="0000FF"/>
                </a:solidFill>
              </a:rPr>
              <a:t> </a:t>
            </a:r>
            <a:r>
              <a:rPr sz="4000" spc="-35" dirty="0">
                <a:solidFill>
                  <a:srgbClr val="0000FF"/>
                </a:solidFill>
              </a:rPr>
              <a:t>Федерации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1774" y="0"/>
            <a:ext cx="2504129" cy="68549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104" y="207263"/>
            <a:ext cx="1118615" cy="7421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1562" y="456204"/>
            <a:ext cx="6976187" cy="4693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64511" y="280797"/>
            <a:ext cx="7033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3333FF"/>
                </a:solidFill>
              </a:rPr>
              <a:t>Формируем</a:t>
            </a:r>
            <a:r>
              <a:rPr sz="4000" spc="-114" dirty="0">
                <a:solidFill>
                  <a:srgbClr val="3333FF"/>
                </a:solidFill>
              </a:rPr>
              <a:t> </a:t>
            </a:r>
            <a:r>
              <a:rPr sz="4000" spc="-35" dirty="0">
                <a:solidFill>
                  <a:srgbClr val="3333FF"/>
                </a:solidFill>
              </a:rPr>
              <a:t>программу</a:t>
            </a:r>
            <a:r>
              <a:rPr sz="4000" spc="-110" dirty="0">
                <a:solidFill>
                  <a:srgbClr val="3333FF"/>
                </a:solidFill>
              </a:rPr>
              <a:t> </a:t>
            </a:r>
            <a:r>
              <a:rPr sz="4000" spc="-30" dirty="0">
                <a:solidFill>
                  <a:srgbClr val="3333FF"/>
                </a:solidFill>
              </a:rPr>
              <a:t>действий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635914" y="1252473"/>
            <a:ext cx="8783955" cy="424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Основные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общеобразовательные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программы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подлежат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приведению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соответствие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федеральными</a:t>
            </a:r>
            <a:endParaRPr sz="2800">
              <a:latin typeface="Calibri"/>
              <a:cs typeface="Calibri"/>
            </a:endParaRPr>
          </a:p>
          <a:p>
            <a:pPr marL="12700" marR="28384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основными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общеобразовательными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программами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не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позднее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D5"/>
                </a:solidFill>
                <a:latin typeface="Calibri"/>
                <a:cs typeface="Calibri"/>
              </a:rPr>
              <a:t>1</a:t>
            </a:r>
            <a:r>
              <a:rPr sz="2800" b="1" spc="1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D5"/>
                </a:solidFill>
                <a:latin typeface="Calibri"/>
                <a:cs typeface="Calibri"/>
              </a:rPr>
              <a:t>сентября</a:t>
            </a:r>
            <a:r>
              <a:rPr sz="2800" b="1" spc="4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D5"/>
                </a:solidFill>
                <a:latin typeface="Calibri"/>
                <a:cs typeface="Calibri"/>
              </a:rPr>
              <a:t>2023</a:t>
            </a:r>
            <a:r>
              <a:rPr sz="2800" b="1" spc="35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00D5"/>
                </a:solidFill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  <a:p>
            <a:pPr marL="12700" marR="360045">
              <a:lnSpc>
                <a:spcPct val="100000"/>
              </a:lnSpc>
              <a:spcBef>
                <a:spcPts val="1510"/>
              </a:spcBef>
            </a:pPr>
            <a:r>
              <a:rPr sz="2800" b="1" spc="-25" dirty="0">
                <a:latin typeface="Calibri"/>
                <a:cs typeface="Calibri"/>
              </a:rPr>
              <a:t>ДОО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имеет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право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до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конца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учебного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года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работать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существующей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настоящее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время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основной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образовательной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программе</a:t>
            </a:r>
            <a:endParaRPr sz="2800">
              <a:latin typeface="Calibri"/>
              <a:cs typeface="Calibri"/>
            </a:endParaRPr>
          </a:p>
          <a:p>
            <a:pPr marL="12700" marR="88900">
              <a:lnSpc>
                <a:spcPct val="100000"/>
              </a:lnSpc>
              <a:spcBef>
                <a:spcPts val="1480"/>
              </a:spcBef>
            </a:pPr>
            <a:r>
              <a:rPr sz="2800" b="1" spc="-10" dirty="0">
                <a:latin typeface="Calibri"/>
                <a:cs typeface="Calibri"/>
              </a:rPr>
              <a:t>Последний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возможный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срок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утверждения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новой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ООП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–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31</a:t>
            </a:r>
            <a:r>
              <a:rPr sz="2800" b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3FF"/>
                </a:solidFill>
                <a:latin typeface="Calibri"/>
                <a:cs typeface="Calibri"/>
              </a:rPr>
              <a:t>августа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 2023</a:t>
            </a:r>
            <a:r>
              <a:rPr sz="2800" b="1" spc="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3333FF"/>
                </a:solidFill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68" y="6670090"/>
            <a:ext cx="16706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АО «Издательство</a:t>
            </a:r>
            <a:r>
              <a:rPr sz="700" spc="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"Просвещение"»,</a:t>
            </a:r>
            <a:r>
              <a:rPr sz="700" spc="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24031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3700" y="0"/>
                </a:moveTo>
                <a:lnTo>
                  <a:pt x="0" y="0"/>
                </a:lnTo>
                <a:lnTo>
                  <a:pt x="0" y="22859"/>
                </a:lnTo>
                <a:lnTo>
                  <a:pt x="394716" y="22859"/>
                </a:lnTo>
                <a:lnTo>
                  <a:pt x="393700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8016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4715" y="0"/>
                </a:moveTo>
                <a:lnTo>
                  <a:pt x="2412" y="0"/>
                </a:lnTo>
                <a:lnTo>
                  <a:pt x="0" y="22859"/>
                </a:lnTo>
                <a:lnTo>
                  <a:pt x="394715" y="22859"/>
                </a:lnTo>
                <a:lnTo>
                  <a:pt x="39471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96" y="0"/>
            <a:ext cx="12186285" cy="6819900"/>
            <a:chOff x="6096" y="0"/>
            <a:chExt cx="12186285" cy="6819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0984" y="382524"/>
              <a:ext cx="266700" cy="868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207496" y="382523"/>
              <a:ext cx="749935" cy="109855"/>
            </a:xfrm>
            <a:custGeom>
              <a:avLst/>
              <a:gdLst/>
              <a:ahLst/>
              <a:cxnLst/>
              <a:rect l="l" t="t" r="r" b="b"/>
              <a:pathLst>
                <a:path w="749934" h="109854">
                  <a:moveTo>
                    <a:pt x="76200" y="66040"/>
                  </a:moveTo>
                  <a:lnTo>
                    <a:pt x="73787" y="66040"/>
                  </a:lnTo>
                  <a:lnTo>
                    <a:pt x="70104" y="72796"/>
                  </a:lnTo>
                  <a:lnTo>
                    <a:pt x="64223" y="77508"/>
                  </a:lnTo>
                  <a:lnTo>
                    <a:pt x="57061" y="80264"/>
                  </a:lnTo>
                  <a:lnTo>
                    <a:pt x="49530" y="81153"/>
                  </a:lnTo>
                  <a:lnTo>
                    <a:pt x="36360" y="77774"/>
                  </a:lnTo>
                  <a:lnTo>
                    <a:pt x="26733" y="68935"/>
                  </a:lnTo>
                  <a:lnTo>
                    <a:pt x="20802" y="56616"/>
                  </a:lnTo>
                  <a:lnTo>
                    <a:pt x="18796" y="42799"/>
                  </a:lnTo>
                  <a:lnTo>
                    <a:pt x="20599" y="28219"/>
                  </a:lnTo>
                  <a:lnTo>
                    <a:pt x="25793" y="16446"/>
                  </a:lnTo>
                  <a:lnTo>
                    <a:pt x="34061" y="8585"/>
                  </a:lnTo>
                  <a:lnTo>
                    <a:pt x="45085" y="5715"/>
                  </a:lnTo>
                  <a:lnTo>
                    <a:pt x="54216" y="7226"/>
                  </a:lnTo>
                  <a:lnTo>
                    <a:pt x="61468" y="11569"/>
                  </a:lnTo>
                  <a:lnTo>
                    <a:pt x="66611" y="18478"/>
                  </a:lnTo>
                  <a:lnTo>
                    <a:pt x="69469" y="27686"/>
                  </a:lnTo>
                  <a:lnTo>
                    <a:pt x="73787" y="27686"/>
                  </a:lnTo>
                  <a:lnTo>
                    <a:pt x="73787" y="4699"/>
                  </a:lnTo>
                  <a:lnTo>
                    <a:pt x="68326" y="4699"/>
                  </a:lnTo>
                  <a:lnTo>
                    <a:pt x="62458" y="2895"/>
                  </a:lnTo>
                  <a:lnTo>
                    <a:pt x="56210" y="1397"/>
                  </a:lnTo>
                  <a:lnTo>
                    <a:pt x="49695" y="381"/>
                  </a:lnTo>
                  <a:lnTo>
                    <a:pt x="43053" y="0"/>
                  </a:lnTo>
                  <a:lnTo>
                    <a:pt x="26517" y="2463"/>
                  </a:lnTo>
                  <a:lnTo>
                    <a:pt x="12801" y="10020"/>
                  </a:lnTo>
                  <a:lnTo>
                    <a:pt x="3454" y="22987"/>
                  </a:lnTo>
                  <a:lnTo>
                    <a:pt x="0" y="41656"/>
                  </a:lnTo>
                  <a:lnTo>
                    <a:pt x="3162" y="60515"/>
                  </a:lnTo>
                  <a:lnTo>
                    <a:pt x="12039" y="74739"/>
                  </a:lnTo>
                  <a:lnTo>
                    <a:pt x="25654" y="83743"/>
                  </a:lnTo>
                  <a:lnTo>
                    <a:pt x="43053" y="86868"/>
                  </a:lnTo>
                  <a:lnTo>
                    <a:pt x="55054" y="86080"/>
                  </a:lnTo>
                  <a:lnTo>
                    <a:pt x="63715" y="84074"/>
                  </a:lnTo>
                  <a:lnTo>
                    <a:pt x="70332" y="81407"/>
                  </a:lnTo>
                  <a:lnTo>
                    <a:pt x="76200" y="78613"/>
                  </a:lnTo>
                  <a:lnTo>
                    <a:pt x="76200" y="66040"/>
                  </a:lnTo>
                  <a:close/>
                </a:path>
                <a:path w="749934" h="109854">
                  <a:moveTo>
                    <a:pt x="160020" y="63373"/>
                  </a:moveTo>
                  <a:lnTo>
                    <a:pt x="143129" y="42532"/>
                  </a:lnTo>
                  <a:lnTo>
                    <a:pt x="143129" y="53086"/>
                  </a:lnTo>
                  <a:lnTo>
                    <a:pt x="143116" y="72656"/>
                  </a:lnTo>
                  <a:lnTo>
                    <a:pt x="138938" y="79629"/>
                  </a:lnTo>
                  <a:lnTo>
                    <a:pt x="125476" y="79629"/>
                  </a:lnTo>
                  <a:lnTo>
                    <a:pt x="122047" y="77216"/>
                  </a:lnTo>
                  <a:lnTo>
                    <a:pt x="119888" y="75057"/>
                  </a:lnTo>
                  <a:lnTo>
                    <a:pt x="119888" y="44069"/>
                  </a:lnTo>
                  <a:lnTo>
                    <a:pt x="129921" y="44069"/>
                  </a:lnTo>
                  <a:lnTo>
                    <a:pt x="138938" y="46228"/>
                  </a:lnTo>
                  <a:lnTo>
                    <a:pt x="143129" y="53086"/>
                  </a:lnTo>
                  <a:lnTo>
                    <a:pt x="143129" y="42532"/>
                  </a:lnTo>
                  <a:lnTo>
                    <a:pt x="138938" y="41656"/>
                  </a:lnTo>
                  <a:lnTo>
                    <a:pt x="138938" y="40640"/>
                  </a:lnTo>
                  <a:lnTo>
                    <a:pt x="142036" y="39497"/>
                  </a:lnTo>
                  <a:lnTo>
                    <a:pt x="145923" y="38074"/>
                  </a:lnTo>
                  <a:lnTo>
                    <a:pt x="151523" y="33870"/>
                  </a:lnTo>
                  <a:lnTo>
                    <a:pt x="155232" y="28168"/>
                  </a:lnTo>
                  <a:lnTo>
                    <a:pt x="156591" y="21082"/>
                  </a:lnTo>
                  <a:lnTo>
                    <a:pt x="154609" y="12192"/>
                  </a:lnTo>
                  <a:lnTo>
                    <a:pt x="150126" y="7239"/>
                  </a:lnTo>
                  <a:lnTo>
                    <a:pt x="149110" y="6121"/>
                  </a:lnTo>
                  <a:lnTo>
                    <a:pt x="140677" y="2641"/>
                  </a:lnTo>
                  <a:lnTo>
                    <a:pt x="138938" y="2463"/>
                  </a:lnTo>
                  <a:lnTo>
                    <a:pt x="138938" y="14224"/>
                  </a:lnTo>
                  <a:lnTo>
                    <a:pt x="138938" y="30226"/>
                  </a:lnTo>
                  <a:lnTo>
                    <a:pt x="136525" y="37084"/>
                  </a:lnTo>
                  <a:lnTo>
                    <a:pt x="129921" y="38354"/>
                  </a:lnTo>
                  <a:lnTo>
                    <a:pt x="128651" y="38354"/>
                  </a:lnTo>
                  <a:lnTo>
                    <a:pt x="127508" y="39497"/>
                  </a:lnTo>
                  <a:lnTo>
                    <a:pt x="119888" y="39497"/>
                  </a:lnTo>
                  <a:lnTo>
                    <a:pt x="119888" y="7239"/>
                  </a:lnTo>
                  <a:lnTo>
                    <a:pt x="126492" y="7239"/>
                  </a:lnTo>
                  <a:lnTo>
                    <a:pt x="129921" y="8636"/>
                  </a:lnTo>
                  <a:lnTo>
                    <a:pt x="135509" y="9652"/>
                  </a:lnTo>
                  <a:lnTo>
                    <a:pt x="138938" y="14224"/>
                  </a:lnTo>
                  <a:lnTo>
                    <a:pt x="138938" y="2463"/>
                  </a:lnTo>
                  <a:lnTo>
                    <a:pt x="129921" y="1524"/>
                  </a:lnTo>
                  <a:lnTo>
                    <a:pt x="92964" y="1524"/>
                  </a:lnTo>
                  <a:lnTo>
                    <a:pt x="93014" y="6121"/>
                  </a:lnTo>
                  <a:lnTo>
                    <a:pt x="102997" y="8636"/>
                  </a:lnTo>
                  <a:lnTo>
                    <a:pt x="102997" y="78232"/>
                  </a:lnTo>
                  <a:lnTo>
                    <a:pt x="92964" y="80772"/>
                  </a:lnTo>
                  <a:lnTo>
                    <a:pt x="92964" y="85344"/>
                  </a:lnTo>
                  <a:lnTo>
                    <a:pt x="132080" y="85344"/>
                  </a:lnTo>
                  <a:lnTo>
                    <a:pt x="142976" y="83858"/>
                  </a:lnTo>
                  <a:lnTo>
                    <a:pt x="151688" y="79629"/>
                  </a:lnTo>
                  <a:lnTo>
                    <a:pt x="151853" y="79552"/>
                  </a:lnTo>
                  <a:lnTo>
                    <a:pt x="157822" y="72644"/>
                  </a:lnTo>
                  <a:lnTo>
                    <a:pt x="160020" y="63373"/>
                  </a:lnTo>
                  <a:close/>
                </a:path>
                <a:path w="749934" h="109854">
                  <a:moveTo>
                    <a:pt x="240792" y="61214"/>
                  </a:moveTo>
                  <a:lnTo>
                    <a:pt x="236347" y="61214"/>
                  </a:lnTo>
                  <a:lnTo>
                    <a:pt x="230759" y="77216"/>
                  </a:lnTo>
                  <a:lnTo>
                    <a:pt x="204978" y="77216"/>
                  </a:lnTo>
                  <a:lnTo>
                    <a:pt x="204978" y="44069"/>
                  </a:lnTo>
                  <a:lnTo>
                    <a:pt x="219456" y="44069"/>
                  </a:lnTo>
                  <a:lnTo>
                    <a:pt x="222885" y="55499"/>
                  </a:lnTo>
                  <a:lnTo>
                    <a:pt x="227330" y="55499"/>
                  </a:lnTo>
                  <a:lnTo>
                    <a:pt x="226314" y="50927"/>
                  </a:lnTo>
                  <a:lnTo>
                    <a:pt x="226314" y="31369"/>
                  </a:lnTo>
                  <a:lnTo>
                    <a:pt x="227330" y="26797"/>
                  </a:lnTo>
                  <a:lnTo>
                    <a:pt x="222885" y="26797"/>
                  </a:lnTo>
                  <a:lnTo>
                    <a:pt x="219456" y="38354"/>
                  </a:lnTo>
                  <a:lnTo>
                    <a:pt x="204978" y="38354"/>
                  </a:lnTo>
                  <a:lnTo>
                    <a:pt x="204978" y="9652"/>
                  </a:lnTo>
                  <a:lnTo>
                    <a:pt x="229489" y="9652"/>
                  </a:lnTo>
                  <a:lnTo>
                    <a:pt x="232918" y="23495"/>
                  </a:lnTo>
                  <a:lnTo>
                    <a:pt x="237363" y="23495"/>
                  </a:lnTo>
                  <a:lnTo>
                    <a:pt x="236347" y="1524"/>
                  </a:lnTo>
                  <a:lnTo>
                    <a:pt x="178308" y="1524"/>
                  </a:lnTo>
                  <a:lnTo>
                    <a:pt x="178308" y="6096"/>
                  </a:lnTo>
                  <a:lnTo>
                    <a:pt x="188341" y="8636"/>
                  </a:lnTo>
                  <a:lnTo>
                    <a:pt x="188341" y="78232"/>
                  </a:lnTo>
                  <a:lnTo>
                    <a:pt x="178308" y="80772"/>
                  </a:lnTo>
                  <a:lnTo>
                    <a:pt x="178308" y="85344"/>
                  </a:lnTo>
                  <a:lnTo>
                    <a:pt x="237363" y="85344"/>
                  </a:lnTo>
                  <a:lnTo>
                    <a:pt x="240792" y="61214"/>
                  </a:lnTo>
                  <a:close/>
                </a:path>
                <a:path w="749934" h="109854">
                  <a:moveTo>
                    <a:pt x="387096" y="78486"/>
                  </a:moveTo>
                  <a:lnTo>
                    <a:pt x="373761" y="78486"/>
                  </a:lnTo>
                  <a:lnTo>
                    <a:pt x="373761" y="8636"/>
                  </a:lnTo>
                  <a:lnTo>
                    <a:pt x="385826" y="6096"/>
                  </a:lnTo>
                  <a:lnTo>
                    <a:pt x="385826" y="1524"/>
                  </a:lnTo>
                  <a:lnTo>
                    <a:pt x="345948" y="1524"/>
                  </a:lnTo>
                  <a:lnTo>
                    <a:pt x="345948" y="6096"/>
                  </a:lnTo>
                  <a:lnTo>
                    <a:pt x="356997" y="8636"/>
                  </a:lnTo>
                  <a:lnTo>
                    <a:pt x="356997" y="78486"/>
                  </a:lnTo>
                  <a:lnTo>
                    <a:pt x="329565" y="78486"/>
                  </a:lnTo>
                  <a:lnTo>
                    <a:pt x="329565" y="8636"/>
                  </a:lnTo>
                  <a:lnTo>
                    <a:pt x="340487" y="6096"/>
                  </a:lnTo>
                  <a:lnTo>
                    <a:pt x="340487" y="1524"/>
                  </a:lnTo>
                  <a:lnTo>
                    <a:pt x="301752" y="1524"/>
                  </a:lnTo>
                  <a:lnTo>
                    <a:pt x="301752" y="6096"/>
                  </a:lnTo>
                  <a:lnTo>
                    <a:pt x="312801" y="8636"/>
                  </a:lnTo>
                  <a:lnTo>
                    <a:pt x="312801" y="78486"/>
                  </a:lnTo>
                  <a:lnTo>
                    <a:pt x="285242" y="78486"/>
                  </a:lnTo>
                  <a:lnTo>
                    <a:pt x="285242" y="8636"/>
                  </a:lnTo>
                  <a:lnTo>
                    <a:pt x="296291" y="6096"/>
                  </a:lnTo>
                  <a:lnTo>
                    <a:pt x="296291" y="1524"/>
                  </a:lnTo>
                  <a:lnTo>
                    <a:pt x="257556" y="1524"/>
                  </a:lnTo>
                  <a:lnTo>
                    <a:pt x="257556" y="6096"/>
                  </a:lnTo>
                  <a:lnTo>
                    <a:pt x="268605" y="8636"/>
                  </a:lnTo>
                  <a:lnTo>
                    <a:pt x="268605" y="78486"/>
                  </a:lnTo>
                  <a:lnTo>
                    <a:pt x="257556" y="80899"/>
                  </a:lnTo>
                  <a:lnTo>
                    <a:pt x="257556" y="85471"/>
                  </a:lnTo>
                  <a:lnTo>
                    <a:pt x="377190" y="85471"/>
                  </a:lnTo>
                  <a:lnTo>
                    <a:pt x="377190" y="109728"/>
                  </a:lnTo>
                  <a:lnTo>
                    <a:pt x="381635" y="109728"/>
                  </a:lnTo>
                  <a:lnTo>
                    <a:pt x="387096" y="78486"/>
                  </a:lnTo>
                  <a:close/>
                </a:path>
                <a:path w="749934" h="109854">
                  <a:moveTo>
                    <a:pt x="461772" y="61214"/>
                  </a:moveTo>
                  <a:lnTo>
                    <a:pt x="458343" y="61214"/>
                  </a:lnTo>
                  <a:lnTo>
                    <a:pt x="451739" y="77216"/>
                  </a:lnTo>
                  <a:lnTo>
                    <a:pt x="426212" y="77216"/>
                  </a:lnTo>
                  <a:lnTo>
                    <a:pt x="426212" y="44069"/>
                  </a:lnTo>
                  <a:lnTo>
                    <a:pt x="440690" y="44069"/>
                  </a:lnTo>
                  <a:lnTo>
                    <a:pt x="444119" y="55499"/>
                  </a:lnTo>
                  <a:lnTo>
                    <a:pt x="448310" y="55499"/>
                  </a:lnTo>
                  <a:lnTo>
                    <a:pt x="448310" y="50927"/>
                  </a:lnTo>
                  <a:lnTo>
                    <a:pt x="447294" y="46228"/>
                  </a:lnTo>
                  <a:lnTo>
                    <a:pt x="447294" y="35941"/>
                  </a:lnTo>
                  <a:lnTo>
                    <a:pt x="448310" y="31369"/>
                  </a:lnTo>
                  <a:lnTo>
                    <a:pt x="448310" y="26797"/>
                  </a:lnTo>
                  <a:lnTo>
                    <a:pt x="445135" y="26797"/>
                  </a:lnTo>
                  <a:lnTo>
                    <a:pt x="440690" y="38354"/>
                  </a:lnTo>
                  <a:lnTo>
                    <a:pt x="426212" y="38354"/>
                  </a:lnTo>
                  <a:lnTo>
                    <a:pt x="426212" y="9652"/>
                  </a:lnTo>
                  <a:lnTo>
                    <a:pt x="450723" y="9652"/>
                  </a:lnTo>
                  <a:lnTo>
                    <a:pt x="454152" y="23495"/>
                  </a:lnTo>
                  <a:lnTo>
                    <a:pt x="458343" y="23495"/>
                  </a:lnTo>
                  <a:lnTo>
                    <a:pt x="457327" y="1524"/>
                  </a:lnTo>
                  <a:lnTo>
                    <a:pt x="399288" y="1524"/>
                  </a:lnTo>
                  <a:lnTo>
                    <a:pt x="399288" y="6096"/>
                  </a:lnTo>
                  <a:lnTo>
                    <a:pt x="409321" y="8636"/>
                  </a:lnTo>
                  <a:lnTo>
                    <a:pt x="409321" y="78232"/>
                  </a:lnTo>
                  <a:lnTo>
                    <a:pt x="399288" y="80772"/>
                  </a:lnTo>
                  <a:lnTo>
                    <a:pt x="399288" y="85344"/>
                  </a:lnTo>
                  <a:lnTo>
                    <a:pt x="459613" y="85344"/>
                  </a:lnTo>
                  <a:lnTo>
                    <a:pt x="461772" y="61214"/>
                  </a:lnTo>
                  <a:close/>
                </a:path>
                <a:path w="749934" h="109854">
                  <a:moveTo>
                    <a:pt x="566928" y="1524"/>
                  </a:moveTo>
                  <a:lnTo>
                    <a:pt x="527685" y="1524"/>
                  </a:lnTo>
                  <a:lnTo>
                    <a:pt x="527685" y="6096"/>
                  </a:lnTo>
                  <a:lnTo>
                    <a:pt x="539496" y="8636"/>
                  </a:lnTo>
                  <a:lnTo>
                    <a:pt x="539496" y="38354"/>
                  </a:lnTo>
                  <a:lnTo>
                    <a:pt x="505714" y="38354"/>
                  </a:lnTo>
                  <a:lnTo>
                    <a:pt x="505714" y="8636"/>
                  </a:lnTo>
                  <a:lnTo>
                    <a:pt x="517779" y="6096"/>
                  </a:lnTo>
                  <a:lnTo>
                    <a:pt x="517779" y="1524"/>
                  </a:lnTo>
                  <a:lnTo>
                    <a:pt x="478536" y="1524"/>
                  </a:lnTo>
                  <a:lnTo>
                    <a:pt x="478536" y="6096"/>
                  </a:lnTo>
                  <a:lnTo>
                    <a:pt x="489331" y="8636"/>
                  </a:lnTo>
                  <a:lnTo>
                    <a:pt x="489331" y="78232"/>
                  </a:lnTo>
                  <a:lnTo>
                    <a:pt x="478536" y="80772"/>
                  </a:lnTo>
                  <a:lnTo>
                    <a:pt x="478536" y="85344"/>
                  </a:lnTo>
                  <a:lnTo>
                    <a:pt x="517779" y="85344"/>
                  </a:lnTo>
                  <a:lnTo>
                    <a:pt x="517779" y="80772"/>
                  </a:lnTo>
                  <a:lnTo>
                    <a:pt x="505714" y="78232"/>
                  </a:lnTo>
                  <a:lnTo>
                    <a:pt x="505714" y="45212"/>
                  </a:lnTo>
                  <a:lnTo>
                    <a:pt x="539496" y="45212"/>
                  </a:lnTo>
                  <a:lnTo>
                    <a:pt x="539496" y="78232"/>
                  </a:lnTo>
                  <a:lnTo>
                    <a:pt x="527685" y="80772"/>
                  </a:lnTo>
                  <a:lnTo>
                    <a:pt x="527685" y="85344"/>
                  </a:lnTo>
                  <a:lnTo>
                    <a:pt x="566928" y="85344"/>
                  </a:lnTo>
                  <a:lnTo>
                    <a:pt x="566928" y="80772"/>
                  </a:lnTo>
                  <a:lnTo>
                    <a:pt x="556133" y="78232"/>
                  </a:lnTo>
                  <a:lnTo>
                    <a:pt x="556133" y="8636"/>
                  </a:lnTo>
                  <a:lnTo>
                    <a:pt x="566928" y="6096"/>
                  </a:lnTo>
                  <a:lnTo>
                    <a:pt x="566928" y="1524"/>
                  </a:lnTo>
                  <a:close/>
                </a:path>
                <a:path w="749934" h="109854">
                  <a:moveTo>
                    <a:pt x="672084" y="1524"/>
                  </a:moveTo>
                  <a:lnTo>
                    <a:pt x="632079" y="1524"/>
                  </a:lnTo>
                  <a:lnTo>
                    <a:pt x="632079" y="6096"/>
                  </a:lnTo>
                  <a:lnTo>
                    <a:pt x="644525" y="8636"/>
                  </a:lnTo>
                  <a:lnTo>
                    <a:pt x="644525" y="9652"/>
                  </a:lnTo>
                  <a:lnTo>
                    <a:pt x="609981" y="65786"/>
                  </a:lnTo>
                  <a:lnTo>
                    <a:pt x="609981" y="8636"/>
                  </a:lnTo>
                  <a:lnTo>
                    <a:pt x="622173" y="6096"/>
                  </a:lnTo>
                  <a:lnTo>
                    <a:pt x="622173" y="1524"/>
                  </a:lnTo>
                  <a:lnTo>
                    <a:pt x="582168" y="1524"/>
                  </a:lnTo>
                  <a:lnTo>
                    <a:pt x="582168" y="6096"/>
                  </a:lnTo>
                  <a:lnTo>
                    <a:pt x="593217" y="8636"/>
                  </a:lnTo>
                  <a:lnTo>
                    <a:pt x="593217" y="78232"/>
                  </a:lnTo>
                  <a:lnTo>
                    <a:pt x="582168" y="80772"/>
                  </a:lnTo>
                  <a:lnTo>
                    <a:pt x="582168" y="85344"/>
                  </a:lnTo>
                  <a:lnTo>
                    <a:pt x="622173" y="85344"/>
                  </a:lnTo>
                  <a:lnTo>
                    <a:pt x="622173" y="80772"/>
                  </a:lnTo>
                  <a:lnTo>
                    <a:pt x="609981" y="78232"/>
                  </a:lnTo>
                  <a:lnTo>
                    <a:pt x="609981" y="77216"/>
                  </a:lnTo>
                  <a:lnTo>
                    <a:pt x="644525" y="21082"/>
                  </a:lnTo>
                  <a:lnTo>
                    <a:pt x="644525" y="78232"/>
                  </a:lnTo>
                  <a:lnTo>
                    <a:pt x="632079" y="80772"/>
                  </a:lnTo>
                  <a:lnTo>
                    <a:pt x="632079" y="85344"/>
                  </a:lnTo>
                  <a:lnTo>
                    <a:pt x="672084" y="85344"/>
                  </a:lnTo>
                  <a:lnTo>
                    <a:pt x="672084" y="80772"/>
                  </a:lnTo>
                  <a:lnTo>
                    <a:pt x="661035" y="78232"/>
                  </a:lnTo>
                  <a:lnTo>
                    <a:pt x="661035" y="8636"/>
                  </a:lnTo>
                  <a:lnTo>
                    <a:pt x="672084" y="6096"/>
                  </a:lnTo>
                  <a:lnTo>
                    <a:pt x="672084" y="1524"/>
                  </a:lnTo>
                  <a:close/>
                </a:path>
                <a:path w="749934" h="109854">
                  <a:moveTo>
                    <a:pt x="749808" y="61214"/>
                  </a:moveTo>
                  <a:lnTo>
                    <a:pt x="745617" y="61214"/>
                  </a:lnTo>
                  <a:lnTo>
                    <a:pt x="738632" y="77216"/>
                  </a:lnTo>
                  <a:lnTo>
                    <a:pt x="713994" y="77216"/>
                  </a:lnTo>
                  <a:lnTo>
                    <a:pt x="713994" y="44069"/>
                  </a:lnTo>
                  <a:lnTo>
                    <a:pt x="728599" y="44069"/>
                  </a:lnTo>
                  <a:lnTo>
                    <a:pt x="732028" y="55499"/>
                  </a:lnTo>
                  <a:lnTo>
                    <a:pt x="735457" y="55499"/>
                  </a:lnTo>
                  <a:lnTo>
                    <a:pt x="735457" y="26797"/>
                  </a:lnTo>
                  <a:lnTo>
                    <a:pt x="732028" y="26797"/>
                  </a:lnTo>
                  <a:lnTo>
                    <a:pt x="728599" y="38354"/>
                  </a:lnTo>
                  <a:lnTo>
                    <a:pt x="713994" y="38354"/>
                  </a:lnTo>
                  <a:lnTo>
                    <a:pt x="713994" y="9652"/>
                  </a:lnTo>
                  <a:lnTo>
                    <a:pt x="737616" y="9652"/>
                  </a:lnTo>
                  <a:lnTo>
                    <a:pt x="742061" y="23495"/>
                  </a:lnTo>
                  <a:lnTo>
                    <a:pt x="745617" y="23495"/>
                  </a:lnTo>
                  <a:lnTo>
                    <a:pt x="745617" y="1524"/>
                  </a:lnTo>
                  <a:lnTo>
                    <a:pt x="685800" y="1524"/>
                  </a:lnTo>
                  <a:lnTo>
                    <a:pt x="685800" y="6096"/>
                  </a:lnTo>
                  <a:lnTo>
                    <a:pt x="697230" y="8636"/>
                  </a:lnTo>
                  <a:lnTo>
                    <a:pt x="697230" y="78232"/>
                  </a:lnTo>
                  <a:lnTo>
                    <a:pt x="685800" y="80772"/>
                  </a:lnTo>
                  <a:lnTo>
                    <a:pt x="685800" y="85344"/>
                  </a:lnTo>
                  <a:lnTo>
                    <a:pt x="746633" y="85344"/>
                  </a:lnTo>
                  <a:lnTo>
                    <a:pt x="749808" y="61214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6848" y="134112"/>
              <a:ext cx="164592" cy="207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" y="0"/>
              <a:ext cx="12185903" cy="68198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4" y="207263"/>
              <a:ext cx="1022604" cy="678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7507" y="164592"/>
              <a:ext cx="2990850" cy="1116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7432" y="164592"/>
              <a:ext cx="1637538" cy="11163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4044" y="164592"/>
              <a:ext cx="973074" cy="11163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988" y="164592"/>
              <a:ext cx="986789" cy="111632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778" y="280542"/>
            <a:ext cx="11012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8150" algn="l"/>
                <a:tab pos="10999470" algn="l"/>
              </a:tabLst>
            </a:pPr>
            <a:r>
              <a:rPr sz="4000" b="1" u="heavy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Внедрение</a:t>
            </a:r>
            <a:r>
              <a:rPr sz="4000" u="heavy" spc="-1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000" u="heavy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ФОП</a:t>
            </a:r>
            <a:r>
              <a:rPr sz="4000" u="heavy" spc="-10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000" u="heavy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ДО	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86636" y="2223973"/>
            <a:ext cx="92983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Министерство просвещения </a:t>
            </a: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Российской Федерации </a:t>
            </a:r>
            <a:r>
              <a:rPr sz="3200" b="1" spc="-7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45" dirty="0">
                <a:solidFill>
                  <a:srgbClr val="2E5496"/>
                </a:solidFill>
                <a:latin typeface="Calibri"/>
                <a:cs typeface="Calibri"/>
              </a:rPr>
              <a:t>будет</a:t>
            </a: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реализовывать организационно- </a:t>
            </a:r>
            <a:r>
              <a:rPr sz="32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2E5496"/>
                </a:solidFill>
                <a:latin typeface="Calibri"/>
                <a:cs typeface="Calibri"/>
              </a:rPr>
              <a:t>методическое</a:t>
            </a:r>
            <a:r>
              <a:rPr sz="3200" b="1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сопровождение</a:t>
            </a:r>
            <a:r>
              <a:rPr sz="32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реализации</a:t>
            </a:r>
            <a:r>
              <a:rPr sz="32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ФОП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2524" y="2334767"/>
            <a:ext cx="448056" cy="1333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68" y="6670090"/>
            <a:ext cx="16706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АО «Издательство</a:t>
            </a:r>
            <a:r>
              <a:rPr sz="700" spc="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"Просвещение"»,</a:t>
            </a:r>
            <a:r>
              <a:rPr sz="700" spc="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24031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3700" y="0"/>
                </a:moveTo>
                <a:lnTo>
                  <a:pt x="0" y="0"/>
                </a:lnTo>
                <a:lnTo>
                  <a:pt x="0" y="22859"/>
                </a:lnTo>
                <a:lnTo>
                  <a:pt x="394716" y="22859"/>
                </a:lnTo>
                <a:lnTo>
                  <a:pt x="393700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8016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4715" y="0"/>
                </a:moveTo>
                <a:lnTo>
                  <a:pt x="2412" y="0"/>
                </a:lnTo>
                <a:lnTo>
                  <a:pt x="0" y="22859"/>
                </a:lnTo>
                <a:lnTo>
                  <a:pt x="394715" y="22859"/>
                </a:lnTo>
                <a:lnTo>
                  <a:pt x="39471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96" y="0"/>
            <a:ext cx="12186285" cy="6819900"/>
            <a:chOff x="6096" y="0"/>
            <a:chExt cx="12186285" cy="6819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0984" y="382524"/>
              <a:ext cx="266700" cy="868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207496" y="382523"/>
              <a:ext cx="749935" cy="109855"/>
            </a:xfrm>
            <a:custGeom>
              <a:avLst/>
              <a:gdLst/>
              <a:ahLst/>
              <a:cxnLst/>
              <a:rect l="l" t="t" r="r" b="b"/>
              <a:pathLst>
                <a:path w="749934" h="109854">
                  <a:moveTo>
                    <a:pt x="76200" y="66040"/>
                  </a:moveTo>
                  <a:lnTo>
                    <a:pt x="73787" y="66040"/>
                  </a:lnTo>
                  <a:lnTo>
                    <a:pt x="70104" y="72796"/>
                  </a:lnTo>
                  <a:lnTo>
                    <a:pt x="64223" y="77508"/>
                  </a:lnTo>
                  <a:lnTo>
                    <a:pt x="57061" y="80264"/>
                  </a:lnTo>
                  <a:lnTo>
                    <a:pt x="49530" y="81153"/>
                  </a:lnTo>
                  <a:lnTo>
                    <a:pt x="36360" y="77774"/>
                  </a:lnTo>
                  <a:lnTo>
                    <a:pt x="26733" y="68935"/>
                  </a:lnTo>
                  <a:lnTo>
                    <a:pt x="20802" y="56616"/>
                  </a:lnTo>
                  <a:lnTo>
                    <a:pt x="18796" y="42799"/>
                  </a:lnTo>
                  <a:lnTo>
                    <a:pt x="20599" y="28219"/>
                  </a:lnTo>
                  <a:lnTo>
                    <a:pt x="25793" y="16446"/>
                  </a:lnTo>
                  <a:lnTo>
                    <a:pt x="34061" y="8585"/>
                  </a:lnTo>
                  <a:lnTo>
                    <a:pt x="45085" y="5715"/>
                  </a:lnTo>
                  <a:lnTo>
                    <a:pt x="54216" y="7226"/>
                  </a:lnTo>
                  <a:lnTo>
                    <a:pt x="61468" y="11569"/>
                  </a:lnTo>
                  <a:lnTo>
                    <a:pt x="66611" y="18478"/>
                  </a:lnTo>
                  <a:lnTo>
                    <a:pt x="69469" y="27686"/>
                  </a:lnTo>
                  <a:lnTo>
                    <a:pt x="73787" y="27686"/>
                  </a:lnTo>
                  <a:lnTo>
                    <a:pt x="73787" y="4699"/>
                  </a:lnTo>
                  <a:lnTo>
                    <a:pt x="68326" y="4699"/>
                  </a:lnTo>
                  <a:lnTo>
                    <a:pt x="62458" y="2895"/>
                  </a:lnTo>
                  <a:lnTo>
                    <a:pt x="56210" y="1397"/>
                  </a:lnTo>
                  <a:lnTo>
                    <a:pt x="49695" y="381"/>
                  </a:lnTo>
                  <a:lnTo>
                    <a:pt x="43053" y="0"/>
                  </a:lnTo>
                  <a:lnTo>
                    <a:pt x="26517" y="2463"/>
                  </a:lnTo>
                  <a:lnTo>
                    <a:pt x="12801" y="10020"/>
                  </a:lnTo>
                  <a:lnTo>
                    <a:pt x="3454" y="22987"/>
                  </a:lnTo>
                  <a:lnTo>
                    <a:pt x="0" y="41656"/>
                  </a:lnTo>
                  <a:lnTo>
                    <a:pt x="3162" y="60515"/>
                  </a:lnTo>
                  <a:lnTo>
                    <a:pt x="12039" y="74739"/>
                  </a:lnTo>
                  <a:lnTo>
                    <a:pt x="25654" y="83743"/>
                  </a:lnTo>
                  <a:lnTo>
                    <a:pt x="43053" y="86868"/>
                  </a:lnTo>
                  <a:lnTo>
                    <a:pt x="55054" y="86080"/>
                  </a:lnTo>
                  <a:lnTo>
                    <a:pt x="63715" y="84074"/>
                  </a:lnTo>
                  <a:lnTo>
                    <a:pt x="70332" y="81407"/>
                  </a:lnTo>
                  <a:lnTo>
                    <a:pt x="76200" y="78613"/>
                  </a:lnTo>
                  <a:lnTo>
                    <a:pt x="76200" y="66040"/>
                  </a:lnTo>
                  <a:close/>
                </a:path>
                <a:path w="749934" h="109854">
                  <a:moveTo>
                    <a:pt x="160020" y="63373"/>
                  </a:moveTo>
                  <a:lnTo>
                    <a:pt x="143129" y="42532"/>
                  </a:lnTo>
                  <a:lnTo>
                    <a:pt x="143129" y="53086"/>
                  </a:lnTo>
                  <a:lnTo>
                    <a:pt x="143116" y="72656"/>
                  </a:lnTo>
                  <a:lnTo>
                    <a:pt x="138938" y="79629"/>
                  </a:lnTo>
                  <a:lnTo>
                    <a:pt x="125476" y="79629"/>
                  </a:lnTo>
                  <a:lnTo>
                    <a:pt x="122047" y="77216"/>
                  </a:lnTo>
                  <a:lnTo>
                    <a:pt x="119888" y="75057"/>
                  </a:lnTo>
                  <a:lnTo>
                    <a:pt x="119888" y="44069"/>
                  </a:lnTo>
                  <a:lnTo>
                    <a:pt x="129921" y="44069"/>
                  </a:lnTo>
                  <a:lnTo>
                    <a:pt x="138938" y="46228"/>
                  </a:lnTo>
                  <a:lnTo>
                    <a:pt x="143129" y="53086"/>
                  </a:lnTo>
                  <a:lnTo>
                    <a:pt x="143129" y="42532"/>
                  </a:lnTo>
                  <a:lnTo>
                    <a:pt x="138938" y="41656"/>
                  </a:lnTo>
                  <a:lnTo>
                    <a:pt x="138938" y="40640"/>
                  </a:lnTo>
                  <a:lnTo>
                    <a:pt x="142036" y="39497"/>
                  </a:lnTo>
                  <a:lnTo>
                    <a:pt x="145923" y="38074"/>
                  </a:lnTo>
                  <a:lnTo>
                    <a:pt x="151523" y="33870"/>
                  </a:lnTo>
                  <a:lnTo>
                    <a:pt x="155232" y="28168"/>
                  </a:lnTo>
                  <a:lnTo>
                    <a:pt x="156591" y="21082"/>
                  </a:lnTo>
                  <a:lnTo>
                    <a:pt x="154609" y="12192"/>
                  </a:lnTo>
                  <a:lnTo>
                    <a:pt x="150126" y="7239"/>
                  </a:lnTo>
                  <a:lnTo>
                    <a:pt x="149110" y="6121"/>
                  </a:lnTo>
                  <a:lnTo>
                    <a:pt x="140677" y="2641"/>
                  </a:lnTo>
                  <a:lnTo>
                    <a:pt x="138938" y="2463"/>
                  </a:lnTo>
                  <a:lnTo>
                    <a:pt x="138938" y="14224"/>
                  </a:lnTo>
                  <a:lnTo>
                    <a:pt x="138938" y="30226"/>
                  </a:lnTo>
                  <a:lnTo>
                    <a:pt x="136525" y="37084"/>
                  </a:lnTo>
                  <a:lnTo>
                    <a:pt x="129921" y="38354"/>
                  </a:lnTo>
                  <a:lnTo>
                    <a:pt x="128651" y="38354"/>
                  </a:lnTo>
                  <a:lnTo>
                    <a:pt x="127508" y="39497"/>
                  </a:lnTo>
                  <a:lnTo>
                    <a:pt x="119888" y="39497"/>
                  </a:lnTo>
                  <a:lnTo>
                    <a:pt x="119888" y="7239"/>
                  </a:lnTo>
                  <a:lnTo>
                    <a:pt x="126492" y="7239"/>
                  </a:lnTo>
                  <a:lnTo>
                    <a:pt x="129921" y="8636"/>
                  </a:lnTo>
                  <a:lnTo>
                    <a:pt x="135509" y="9652"/>
                  </a:lnTo>
                  <a:lnTo>
                    <a:pt x="138938" y="14224"/>
                  </a:lnTo>
                  <a:lnTo>
                    <a:pt x="138938" y="2463"/>
                  </a:lnTo>
                  <a:lnTo>
                    <a:pt x="129921" y="1524"/>
                  </a:lnTo>
                  <a:lnTo>
                    <a:pt x="92964" y="1524"/>
                  </a:lnTo>
                  <a:lnTo>
                    <a:pt x="93014" y="6121"/>
                  </a:lnTo>
                  <a:lnTo>
                    <a:pt x="102997" y="8636"/>
                  </a:lnTo>
                  <a:lnTo>
                    <a:pt x="102997" y="78232"/>
                  </a:lnTo>
                  <a:lnTo>
                    <a:pt x="92964" y="80772"/>
                  </a:lnTo>
                  <a:lnTo>
                    <a:pt x="92964" y="85344"/>
                  </a:lnTo>
                  <a:lnTo>
                    <a:pt x="132080" y="85344"/>
                  </a:lnTo>
                  <a:lnTo>
                    <a:pt x="142976" y="83858"/>
                  </a:lnTo>
                  <a:lnTo>
                    <a:pt x="151688" y="79629"/>
                  </a:lnTo>
                  <a:lnTo>
                    <a:pt x="151853" y="79552"/>
                  </a:lnTo>
                  <a:lnTo>
                    <a:pt x="157822" y="72644"/>
                  </a:lnTo>
                  <a:lnTo>
                    <a:pt x="160020" y="63373"/>
                  </a:lnTo>
                  <a:close/>
                </a:path>
                <a:path w="749934" h="109854">
                  <a:moveTo>
                    <a:pt x="240792" y="61214"/>
                  </a:moveTo>
                  <a:lnTo>
                    <a:pt x="236347" y="61214"/>
                  </a:lnTo>
                  <a:lnTo>
                    <a:pt x="230759" y="77216"/>
                  </a:lnTo>
                  <a:lnTo>
                    <a:pt x="204978" y="77216"/>
                  </a:lnTo>
                  <a:lnTo>
                    <a:pt x="204978" y="44069"/>
                  </a:lnTo>
                  <a:lnTo>
                    <a:pt x="219456" y="44069"/>
                  </a:lnTo>
                  <a:lnTo>
                    <a:pt x="222885" y="55499"/>
                  </a:lnTo>
                  <a:lnTo>
                    <a:pt x="227330" y="55499"/>
                  </a:lnTo>
                  <a:lnTo>
                    <a:pt x="226314" y="50927"/>
                  </a:lnTo>
                  <a:lnTo>
                    <a:pt x="226314" y="31369"/>
                  </a:lnTo>
                  <a:lnTo>
                    <a:pt x="227330" y="26797"/>
                  </a:lnTo>
                  <a:lnTo>
                    <a:pt x="222885" y="26797"/>
                  </a:lnTo>
                  <a:lnTo>
                    <a:pt x="219456" y="38354"/>
                  </a:lnTo>
                  <a:lnTo>
                    <a:pt x="204978" y="38354"/>
                  </a:lnTo>
                  <a:lnTo>
                    <a:pt x="204978" y="9652"/>
                  </a:lnTo>
                  <a:lnTo>
                    <a:pt x="229489" y="9652"/>
                  </a:lnTo>
                  <a:lnTo>
                    <a:pt x="232918" y="23495"/>
                  </a:lnTo>
                  <a:lnTo>
                    <a:pt x="237363" y="23495"/>
                  </a:lnTo>
                  <a:lnTo>
                    <a:pt x="236347" y="1524"/>
                  </a:lnTo>
                  <a:lnTo>
                    <a:pt x="178308" y="1524"/>
                  </a:lnTo>
                  <a:lnTo>
                    <a:pt x="178308" y="6096"/>
                  </a:lnTo>
                  <a:lnTo>
                    <a:pt x="188341" y="8636"/>
                  </a:lnTo>
                  <a:lnTo>
                    <a:pt x="188341" y="78232"/>
                  </a:lnTo>
                  <a:lnTo>
                    <a:pt x="178308" y="80772"/>
                  </a:lnTo>
                  <a:lnTo>
                    <a:pt x="178308" y="85344"/>
                  </a:lnTo>
                  <a:lnTo>
                    <a:pt x="237363" y="85344"/>
                  </a:lnTo>
                  <a:lnTo>
                    <a:pt x="240792" y="61214"/>
                  </a:lnTo>
                  <a:close/>
                </a:path>
                <a:path w="749934" h="109854">
                  <a:moveTo>
                    <a:pt x="387096" y="78486"/>
                  </a:moveTo>
                  <a:lnTo>
                    <a:pt x="373761" y="78486"/>
                  </a:lnTo>
                  <a:lnTo>
                    <a:pt x="373761" y="8636"/>
                  </a:lnTo>
                  <a:lnTo>
                    <a:pt x="385826" y="6096"/>
                  </a:lnTo>
                  <a:lnTo>
                    <a:pt x="385826" y="1524"/>
                  </a:lnTo>
                  <a:lnTo>
                    <a:pt x="345948" y="1524"/>
                  </a:lnTo>
                  <a:lnTo>
                    <a:pt x="345948" y="6096"/>
                  </a:lnTo>
                  <a:lnTo>
                    <a:pt x="356997" y="8636"/>
                  </a:lnTo>
                  <a:lnTo>
                    <a:pt x="356997" y="78486"/>
                  </a:lnTo>
                  <a:lnTo>
                    <a:pt x="329565" y="78486"/>
                  </a:lnTo>
                  <a:lnTo>
                    <a:pt x="329565" y="8636"/>
                  </a:lnTo>
                  <a:lnTo>
                    <a:pt x="340487" y="6096"/>
                  </a:lnTo>
                  <a:lnTo>
                    <a:pt x="340487" y="1524"/>
                  </a:lnTo>
                  <a:lnTo>
                    <a:pt x="301752" y="1524"/>
                  </a:lnTo>
                  <a:lnTo>
                    <a:pt x="301752" y="6096"/>
                  </a:lnTo>
                  <a:lnTo>
                    <a:pt x="312801" y="8636"/>
                  </a:lnTo>
                  <a:lnTo>
                    <a:pt x="312801" y="78486"/>
                  </a:lnTo>
                  <a:lnTo>
                    <a:pt x="285242" y="78486"/>
                  </a:lnTo>
                  <a:lnTo>
                    <a:pt x="285242" y="8636"/>
                  </a:lnTo>
                  <a:lnTo>
                    <a:pt x="296291" y="6096"/>
                  </a:lnTo>
                  <a:lnTo>
                    <a:pt x="296291" y="1524"/>
                  </a:lnTo>
                  <a:lnTo>
                    <a:pt x="257556" y="1524"/>
                  </a:lnTo>
                  <a:lnTo>
                    <a:pt x="257556" y="6096"/>
                  </a:lnTo>
                  <a:lnTo>
                    <a:pt x="268605" y="8636"/>
                  </a:lnTo>
                  <a:lnTo>
                    <a:pt x="268605" y="78486"/>
                  </a:lnTo>
                  <a:lnTo>
                    <a:pt x="257556" y="80899"/>
                  </a:lnTo>
                  <a:lnTo>
                    <a:pt x="257556" y="85471"/>
                  </a:lnTo>
                  <a:lnTo>
                    <a:pt x="377190" y="85471"/>
                  </a:lnTo>
                  <a:lnTo>
                    <a:pt x="377190" y="109728"/>
                  </a:lnTo>
                  <a:lnTo>
                    <a:pt x="381635" y="109728"/>
                  </a:lnTo>
                  <a:lnTo>
                    <a:pt x="387096" y="78486"/>
                  </a:lnTo>
                  <a:close/>
                </a:path>
                <a:path w="749934" h="109854">
                  <a:moveTo>
                    <a:pt x="461772" y="61214"/>
                  </a:moveTo>
                  <a:lnTo>
                    <a:pt x="458343" y="61214"/>
                  </a:lnTo>
                  <a:lnTo>
                    <a:pt x="451739" y="77216"/>
                  </a:lnTo>
                  <a:lnTo>
                    <a:pt x="426212" y="77216"/>
                  </a:lnTo>
                  <a:lnTo>
                    <a:pt x="426212" y="44069"/>
                  </a:lnTo>
                  <a:lnTo>
                    <a:pt x="440690" y="44069"/>
                  </a:lnTo>
                  <a:lnTo>
                    <a:pt x="444119" y="55499"/>
                  </a:lnTo>
                  <a:lnTo>
                    <a:pt x="448310" y="55499"/>
                  </a:lnTo>
                  <a:lnTo>
                    <a:pt x="448310" y="50927"/>
                  </a:lnTo>
                  <a:lnTo>
                    <a:pt x="447294" y="46228"/>
                  </a:lnTo>
                  <a:lnTo>
                    <a:pt x="447294" y="35941"/>
                  </a:lnTo>
                  <a:lnTo>
                    <a:pt x="448310" y="31369"/>
                  </a:lnTo>
                  <a:lnTo>
                    <a:pt x="448310" y="26797"/>
                  </a:lnTo>
                  <a:lnTo>
                    <a:pt x="445135" y="26797"/>
                  </a:lnTo>
                  <a:lnTo>
                    <a:pt x="440690" y="38354"/>
                  </a:lnTo>
                  <a:lnTo>
                    <a:pt x="426212" y="38354"/>
                  </a:lnTo>
                  <a:lnTo>
                    <a:pt x="426212" y="9652"/>
                  </a:lnTo>
                  <a:lnTo>
                    <a:pt x="450723" y="9652"/>
                  </a:lnTo>
                  <a:lnTo>
                    <a:pt x="454152" y="23495"/>
                  </a:lnTo>
                  <a:lnTo>
                    <a:pt x="458343" y="23495"/>
                  </a:lnTo>
                  <a:lnTo>
                    <a:pt x="457327" y="1524"/>
                  </a:lnTo>
                  <a:lnTo>
                    <a:pt x="399288" y="1524"/>
                  </a:lnTo>
                  <a:lnTo>
                    <a:pt x="399288" y="6096"/>
                  </a:lnTo>
                  <a:lnTo>
                    <a:pt x="409321" y="8636"/>
                  </a:lnTo>
                  <a:lnTo>
                    <a:pt x="409321" y="78232"/>
                  </a:lnTo>
                  <a:lnTo>
                    <a:pt x="399288" y="80772"/>
                  </a:lnTo>
                  <a:lnTo>
                    <a:pt x="399288" y="85344"/>
                  </a:lnTo>
                  <a:lnTo>
                    <a:pt x="459613" y="85344"/>
                  </a:lnTo>
                  <a:lnTo>
                    <a:pt x="461772" y="61214"/>
                  </a:lnTo>
                  <a:close/>
                </a:path>
                <a:path w="749934" h="109854">
                  <a:moveTo>
                    <a:pt x="566928" y="1524"/>
                  </a:moveTo>
                  <a:lnTo>
                    <a:pt x="527685" y="1524"/>
                  </a:lnTo>
                  <a:lnTo>
                    <a:pt x="527685" y="6096"/>
                  </a:lnTo>
                  <a:lnTo>
                    <a:pt x="539496" y="8636"/>
                  </a:lnTo>
                  <a:lnTo>
                    <a:pt x="539496" y="38354"/>
                  </a:lnTo>
                  <a:lnTo>
                    <a:pt x="505714" y="38354"/>
                  </a:lnTo>
                  <a:lnTo>
                    <a:pt x="505714" y="8636"/>
                  </a:lnTo>
                  <a:lnTo>
                    <a:pt x="517779" y="6096"/>
                  </a:lnTo>
                  <a:lnTo>
                    <a:pt x="517779" y="1524"/>
                  </a:lnTo>
                  <a:lnTo>
                    <a:pt x="478536" y="1524"/>
                  </a:lnTo>
                  <a:lnTo>
                    <a:pt x="478536" y="6096"/>
                  </a:lnTo>
                  <a:lnTo>
                    <a:pt x="489331" y="8636"/>
                  </a:lnTo>
                  <a:lnTo>
                    <a:pt x="489331" y="78232"/>
                  </a:lnTo>
                  <a:lnTo>
                    <a:pt x="478536" y="80772"/>
                  </a:lnTo>
                  <a:lnTo>
                    <a:pt x="478536" y="85344"/>
                  </a:lnTo>
                  <a:lnTo>
                    <a:pt x="517779" y="85344"/>
                  </a:lnTo>
                  <a:lnTo>
                    <a:pt x="517779" y="80772"/>
                  </a:lnTo>
                  <a:lnTo>
                    <a:pt x="505714" y="78232"/>
                  </a:lnTo>
                  <a:lnTo>
                    <a:pt x="505714" y="45212"/>
                  </a:lnTo>
                  <a:lnTo>
                    <a:pt x="539496" y="45212"/>
                  </a:lnTo>
                  <a:lnTo>
                    <a:pt x="539496" y="78232"/>
                  </a:lnTo>
                  <a:lnTo>
                    <a:pt x="527685" y="80772"/>
                  </a:lnTo>
                  <a:lnTo>
                    <a:pt x="527685" y="85344"/>
                  </a:lnTo>
                  <a:lnTo>
                    <a:pt x="566928" y="85344"/>
                  </a:lnTo>
                  <a:lnTo>
                    <a:pt x="566928" y="80772"/>
                  </a:lnTo>
                  <a:lnTo>
                    <a:pt x="556133" y="78232"/>
                  </a:lnTo>
                  <a:lnTo>
                    <a:pt x="556133" y="8636"/>
                  </a:lnTo>
                  <a:lnTo>
                    <a:pt x="566928" y="6096"/>
                  </a:lnTo>
                  <a:lnTo>
                    <a:pt x="566928" y="1524"/>
                  </a:lnTo>
                  <a:close/>
                </a:path>
                <a:path w="749934" h="109854">
                  <a:moveTo>
                    <a:pt x="672084" y="1524"/>
                  </a:moveTo>
                  <a:lnTo>
                    <a:pt x="632079" y="1524"/>
                  </a:lnTo>
                  <a:lnTo>
                    <a:pt x="632079" y="6096"/>
                  </a:lnTo>
                  <a:lnTo>
                    <a:pt x="644525" y="8636"/>
                  </a:lnTo>
                  <a:lnTo>
                    <a:pt x="644525" y="9652"/>
                  </a:lnTo>
                  <a:lnTo>
                    <a:pt x="609981" y="65786"/>
                  </a:lnTo>
                  <a:lnTo>
                    <a:pt x="609981" y="8636"/>
                  </a:lnTo>
                  <a:lnTo>
                    <a:pt x="622173" y="6096"/>
                  </a:lnTo>
                  <a:lnTo>
                    <a:pt x="622173" y="1524"/>
                  </a:lnTo>
                  <a:lnTo>
                    <a:pt x="582168" y="1524"/>
                  </a:lnTo>
                  <a:lnTo>
                    <a:pt x="582168" y="6096"/>
                  </a:lnTo>
                  <a:lnTo>
                    <a:pt x="593217" y="8636"/>
                  </a:lnTo>
                  <a:lnTo>
                    <a:pt x="593217" y="78232"/>
                  </a:lnTo>
                  <a:lnTo>
                    <a:pt x="582168" y="80772"/>
                  </a:lnTo>
                  <a:lnTo>
                    <a:pt x="582168" y="85344"/>
                  </a:lnTo>
                  <a:lnTo>
                    <a:pt x="622173" y="85344"/>
                  </a:lnTo>
                  <a:lnTo>
                    <a:pt x="622173" y="80772"/>
                  </a:lnTo>
                  <a:lnTo>
                    <a:pt x="609981" y="78232"/>
                  </a:lnTo>
                  <a:lnTo>
                    <a:pt x="609981" y="77216"/>
                  </a:lnTo>
                  <a:lnTo>
                    <a:pt x="644525" y="21082"/>
                  </a:lnTo>
                  <a:lnTo>
                    <a:pt x="644525" y="78232"/>
                  </a:lnTo>
                  <a:lnTo>
                    <a:pt x="632079" y="80772"/>
                  </a:lnTo>
                  <a:lnTo>
                    <a:pt x="632079" y="85344"/>
                  </a:lnTo>
                  <a:lnTo>
                    <a:pt x="672084" y="85344"/>
                  </a:lnTo>
                  <a:lnTo>
                    <a:pt x="672084" y="80772"/>
                  </a:lnTo>
                  <a:lnTo>
                    <a:pt x="661035" y="78232"/>
                  </a:lnTo>
                  <a:lnTo>
                    <a:pt x="661035" y="8636"/>
                  </a:lnTo>
                  <a:lnTo>
                    <a:pt x="672084" y="6096"/>
                  </a:lnTo>
                  <a:lnTo>
                    <a:pt x="672084" y="1524"/>
                  </a:lnTo>
                  <a:close/>
                </a:path>
                <a:path w="749934" h="109854">
                  <a:moveTo>
                    <a:pt x="749808" y="61214"/>
                  </a:moveTo>
                  <a:lnTo>
                    <a:pt x="745617" y="61214"/>
                  </a:lnTo>
                  <a:lnTo>
                    <a:pt x="738632" y="77216"/>
                  </a:lnTo>
                  <a:lnTo>
                    <a:pt x="713994" y="77216"/>
                  </a:lnTo>
                  <a:lnTo>
                    <a:pt x="713994" y="44069"/>
                  </a:lnTo>
                  <a:lnTo>
                    <a:pt x="728599" y="44069"/>
                  </a:lnTo>
                  <a:lnTo>
                    <a:pt x="732028" y="55499"/>
                  </a:lnTo>
                  <a:lnTo>
                    <a:pt x="735457" y="55499"/>
                  </a:lnTo>
                  <a:lnTo>
                    <a:pt x="735457" y="26797"/>
                  </a:lnTo>
                  <a:lnTo>
                    <a:pt x="732028" y="26797"/>
                  </a:lnTo>
                  <a:lnTo>
                    <a:pt x="728599" y="38354"/>
                  </a:lnTo>
                  <a:lnTo>
                    <a:pt x="713994" y="38354"/>
                  </a:lnTo>
                  <a:lnTo>
                    <a:pt x="713994" y="9652"/>
                  </a:lnTo>
                  <a:lnTo>
                    <a:pt x="737616" y="9652"/>
                  </a:lnTo>
                  <a:lnTo>
                    <a:pt x="742061" y="23495"/>
                  </a:lnTo>
                  <a:lnTo>
                    <a:pt x="745617" y="23495"/>
                  </a:lnTo>
                  <a:lnTo>
                    <a:pt x="745617" y="1524"/>
                  </a:lnTo>
                  <a:lnTo>
                    <a:pt x="685800" y="1524"/>
                  </a:lnTo>
                  <a:lnTo>
                    <a:pt x="685800" y="6096"/>
                  </a:lnTo>
                  <a:lnTo>
                    <a:pt x="697230" y="8636"/>
                  </a:lnTo>
                  <a:lnTo>
                    <a:pt x="697230" y="78232"/>
                  </a:lnTo>
                  <a:lnTo>
                    <a:pt x="685800" y="80772"/>
                  </a:lnTo>
                  <a:lnTo>
                    <a:pt x="685800" y="85344"/>
                  </a:lnTo>
                  <a:lnTo>
                    <a:pt x="746633" y="85344"/>
                  </a:lnTo>
                  <a:lnTo>
                    <a:pt x="749808" y="61214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6848" y="134112"/>
              <a:ext cx="164592" cy="207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" y="0"/>
              <a:ext cx="12185903" cy="68198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4" y="207263"/>
              <a:ext cx="1022604" cy="678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727" y="57911"/>
              <a:ext cx="10505694" cy="11163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727" y="606551"/>
              <a:ext cx="4431030" cy="111633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78" y="174752"/>
            <a:ext cx="1132205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564640" marR="5080" indent="-1552575">
              <a:lnSpc>
                <a:spcPts val="4320"/>
              </a:lnSpc>
              <a:spcBef>
                <a:spcPts val="640"/>
              </a:spcBef>
              <a:tabLst>
                <a:tab pos="1564640" algn="l"/>
              </a:tabLst>
            </a:pPr>
            <a:r>
              <a:rPr sz="4000" b="1" u="heavy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u="heavy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Отбор</a:t>
            </a:r>
            <a:r>
              <a:rPr sz="4000" u="heavy" spc="-9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содержания</a:t>
            </a:r>
            <a:r>
              <a:rPr sz="4000" u="heavy" spc="-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дошкольного</a:t>
            </a:r>
            <a:r>
              <a:rPr sz="4000" u="heavy" spc="-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образовани</a:t>
            </a:r>
            <a:r>
              <a:rPr sz="4000" spc="-35" dirty="0">
                <a:solidFill>
                  <a:srgbClr val="0000FF"/>
                </a:solidFill>
              </a:rPr>
              <a:t>я </a:t>
            </a:r>
            <a:r>
              <a:rPr sz="4000" spc="-890" dirty="0">
                <a:solidFill>
                  <a:srgbClr val="0000FF"/>
                </a:solidFill>
              </a:rPr>
              <a:t> </a:t>
            </a:r>
            <a:r>
              <a:rPr sz="4000" spc="-25" dirty="0">
                <a:solidFill>
                  <a:srgbClr val="0000FF"/>
                </a:solidFill>
              </a:rPr>
              <a:t>для</a:t>
            </a:r>
            <a:r>
              <a:rPr sz="4000" spc="-70" dirty="0">
                <a:solidFill>
                  <a:srgbClr val="0000FF"/>
                </a:solidFill>
              </a:rPr>
              <a:t> </a:t>
            </a:r>
            <a:r>
              <a:rPr sz="4000" spc="-30" dirty="0">
                <a:solidFill>
                  <a:srgbClr val="0000FF"/>
                </a:solidFill>
              </a:rPr>
              <a:t>детского</a:t>
            </a:r>
            <a:r>
              <a:rPr sz="4000" spc="-85" dirty="0">
                <a:solidFill>
                  <a:srgbClr val="0000FF"/>
                </a:solidFill>
              </a:rPr>
              <a:t> </a:t>
            </a:r>
            <a:r>
              <a:rPr sz="4000" spc="-25" dirty="0">
                <a:solidFill>
                  <a:srgbClr val="0000FF"/>
                </a:solidFill>
              </a:rPr>
              <a:t>сада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439" y="2009597"/>
            <a:ext cx="6343650" cy="4139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Комплексные</a:t>
            </a:r>
            <a:r>
              <a:rPr sz="3200" b="1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программы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Авторские</a:t>
            </a:r>
            <a:r>
              <a:rPr sz="3200" b="1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технологии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самостоятельные</a:t>
            </a:r>
            <a:r>
              <a:rPr sz="32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линейки</a:t>
            </a:r>
            <a:r>
              <a:rPr sz="32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пособий </a:t>
            </a:r>
            <a:r>
              <a:rPr sz="3200" b="1" spc="-7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внутри</a:t>
            </a:r>
            <a:r>
              <a:rPr sz="32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комплексных</a:t>
            </a:r>
            <a:r>
              <a:rPr sz="32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программ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Парциальные</a:t>
            </a:r>
            <a:r>
              <a:rPr sz="32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программы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80859" y="1429511"/>
            <a:ext cx="1914525" cy="4787900"/>
            <a:chOff x="6880859" y="1429511"/>
            <a:chExt cx="1914525" cy="478790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8183" y="5583935"/>
              <a:ext cx="677418" cy="6332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8183" y="3730751"/>
              <a:ext cx="677418" cy="6332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0859" y="1429511"/>
              <a:ext cx="1914144" cy="1435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468" y="6670090"/>
            <a:ext cx="16706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АО «Издательство</a:t>
            </a:r>
            <a:r>
              <a:rPr sz="700" spc="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"Просвещение"»,</a:t>
            </a:r>
            <a:r>
              <a:rPr sz="700" spc="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2020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24031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3700" y="0"/>
                </a:moveTo>
                <a:lnTo>
                  <a:pt x="0" y="0"/>
                </a:lnTo>
                <a:lnTo>
                  <a:pt x="0" y="22859"/>
                </a:lnTo>
                <a:lnTo>
                  <a:pt x="394716" y="22859"/>
                </a:lnTo>
                <a:lnTo>
                  <a:pt x="393700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8016" y="301752"/>
            <a:ext cx="394970" cy="22860"/>
          </a:xfrm>
          <a:custGeom>
            <a:avLst/>
            <a:gdLst/>
            <a:ahLst/>
            <a:cxnLst/>
            <a:rect l="l" t="t" r="r" b="b"/>
            <a:pathLst>
              <a:path w="394970" h="22860">
                <a:moveTo>
                  <a:pt x="394715" y="0"/>
                </a:moveTo>
                <a:lnTo>
                  <a:pt x="2412" y="0"/>
                </a:lnTo>
                <a:lnTo>
                  <a:pt x="0" y="22859"/>
                </a:lnTo>
                <a:lnTo>
                  <a:pt x="394715" y="22859"/>
                </a:lnTo>
                <a:lnTo>
                  <a:pt x="394715" y="0"/>
                </a:lnTo>
                <a:close/>
              </a:path>
            </a:pathLst>
          </a:custGeom>
          <a:solidFill>
            <a:srgbClr val="2C2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96" y="0"/>
            <a:ext cx="12186285" cy="6819900"/>
            <a:chOff x="6096" y="0"/>
            <a:chExt cx="12186285" cy="6819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0984" y="382524"/>
              <a:ext cx="266700" cy="868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207496" y="382523"/>
              <a:ext cx="749935" cy="109855"/>
            </a:xfrm>
            <a:custGeom>
              <a:avLst/>
              <a:gdLst/>
              <a:ahLst/>
              <a:cxnLst/>
              <a:rect l="l" t="t" r="r" b="b"/>
              <a:pathLst>
                <a:path w="749934" h="109854">
                  <a:moveTo>
                    <a:pt x="76200" y="66040"/>
                  </a:moveTo>
                  <a:lnTo>
                    <a:pt x="73787" y="66040"/>
                  </a:lnTo>
                  <a:lnTo>
                    <a:pt x="70104" y="72796"/>
                  </a:lnTo>
                  <a:lnTo>
                    <a:pt x="64223" y="77508"/>
                  </a:lnTo>
                  <a:lnTo>
                    <a:pt x="57061" y="80264"/>
                  </a:lnTo>
                  <a:lnTo>
                    <a:pt x="49530" y="81153"/>
                  </a:lnTo>
                  <a:lnTo>
                    <a:pt x="36360" y="77774"/>
                  </a:lnTo>
                  <a:lnTo>
                    <a:pt x="26733" y="68935"/>
                  </a:lnTo>
                  <a:lnTo>
                    <a:pt x="20802" y="56616"/>
                  </a:lnTo>
                  <a:lnTo>
                    <a:pt x="18796" y="42799"/>
                  </a:lnTo>
                  <a:lnTo>
                    <a:pt x="20599" y="28219"/>
                  </a:lnTo>
                  <a:lnTo>
                    <a:pt x="25793" y="16446"/>
                  </a:lnTo>
                  <a:lnTo>
                    <a:pt x="34061" y="8585"/>
                  </a:lnTo>
                  <a:lnTo>
                    <a:pt x="45085" y="5715"/>
                  </a:lnTo>
                  <a:lnTo>
                    <a:pt x="54216" y="7226"/>
                  </a:lnTo>
                  <a:lnTo>
                    <a:pt x="61468" y="11569"/>
                  </a:lnTo>
                  <a:lnTo>
                    <a:pt x="66611" y="18478"/>
                  </a:lnTo>
                  <a:lnTo>
                    <a:pt x="69469" y="27686"/>
                  </a:lnTo>
                  <a:lnTo>
                    <a:pt x="73787" y="27686"/>
                  </a:lnTo>
                  <a:lnTo>
                    <a:pt x="73787" y="4699"/>
                  </a:lnTo>
                  <a:lnTo>
                    <a:pt x="68326" y="4699"/>
                  </a:lnTo>
                  <a:lnTo>
                    <a:pt x="62458" y="2895"/>
                  </a:lnTo>
                  <a:lnTo>
                    <a:pt x="56210" y="1397"/>
                  </a:lnTo>
                  <a:lnTo>
                    <a:pt x="49695" y="381"/>
                  </a:lnTo>
                  <a:lnTo>
                    <a:pt x="43053" y="0"/>
                  </a:lnTo>
                  <a:lnTo>
                    <a:pt x="26517" y="2463"/>
                  </a:lnTo>
                  <a:lnTo>
                    <a:pt x="12801" y="10020"/>
                  </a:lnTo>
                  <a:lnTo>
                    <a:pt x="3454" y="22987"/>
                  </a:lnTo>
                  <a:lnTo>
                    <a:pt x="0" y="41656"/>
                  </a:lnTo>
                  <a:lnTo>
                    <a:pt x="3162" y="60515"/>
                  </a:lnTo>
                  <a:lnTo>
                    <a:pt x="12039" y="74739"/>
                  </a:lnTo>
                  <a:lnTo>
                    <a:pt x="25654" y="83743"/>
                  </a:lnTo>
                  <a:lnTo>
                    <a:pt x="43053" y="86868"/>
                  </a:lnTo>
                  <a:lnTo>
                    <a:pt x="55054" y="86080"/>
                  </a:lnTo>
                  <a:lnTo>
                    <a:pt x="63715" y="84074"/>
                  </a:lnTo>
                  <a:lnTo>
                    <a:pt x="70332" y="81407"/>
                  </a:lnTo>
                  <a:lnTo>
                    <a:pt x="76200" y="78613"/>
                  </a:lnTo>
                  <a:lnTo>
                    <a:pt x="76200" y="66040"/>
                  </a:lnTo>
                  <a:close/>
                </a:path>
                <a:path w="749934" h="109854">
                  <a:moveTo>
                    <a:pt x="160020" y="63373"/>
                  </a:moveTo>
                  <a:lnTo>
                    <a:pt x="143129" y="42532"/>
                  </a:lnTo>
                  <a:lnTo>
                    <a:pt x="143129" y="53086"/>
                  </a:lnTo>
                  <a:lnTo>
                    <a:pt x="143116" y="72656"/>
                  </a:lnTo>
                  <a:lnTo>
                    <a:pt x="138938" y="79629"/>
                  </a:lnTo>
                  <a:lnTo>
                    <a:pt x="125476" y="79629"/>
                  </a:lnTo>
                  <a:lnTo>
                    <a:pt x="122047" y="77216"/>
                  </a:lnTo>
                  <a:lnTo>
                    <a:pt x="119888" y="75057"/>
                  </a:lnTo>
                  <a:lnTo>
                    <a:pt x="119888" y="44069"/>
                  </a:lnTo>
                  <a:lnTo>
                    <a:pt x="129921" y="44069"/>
                  </a:lnTo>
                  <a:lnTo>
                    <a:pt x="138938" y="46228"/>
                  </a:lnTo>
                  <a:lnTo>
                    <a:pt x="143129" y="53086"/>
                  </a:lnTo>
                  <a:lnTo>
                    <a:pt x="143129" y="42532"/>
                  </a:lnTo>
                  <a:lnTo>
                    <a:pt x="138938" y="41656"/>
                  </a:lnTo>
                  <a:lnTo>
                    <a:pt x="138938" y="40640"/>
                  </a:lnTo>
                  <a:lnTo>
                    <a:pt x="142036" y="39497"/>
                  </a:lnTo>
                  <a:lnTo>
                    <a:pt x="145923" y="38074"/>
                  </a:lnTo>
                  <a:lnTo>
                    <a:pt x="151523" y="33870"/>
                  </a:lnTo>
                  <a:lnTo>
                    <a:pt x="155232" y="28168"/>
                  </a:lnTo>
                  <a:lnTo>
                    <a:pt x="156591" y="21082"/>
                  </a:lnTo>
                  <a:lnTo>
                    <a:pt x="154609" y="12192"/>
                  </a:lnTo>
                  <a:lnTo>
                    <a:pt x="150126" y="7239"/>
                  </a:lnTo>
                  <a:lnTo>
                    <a:pt x="149110" y="6121"/>
                  </a:lnTo>
                  <a:lnTo>
                    <a:pt x="140677" y="2641"/>
                  </a:lnTo>
                  <a:lnTo>
                    <a:pt x="138938" y="2463"/>
                  </a:lnTo>
                  <a:lnTo>
                    <a:pt x="138938" y="14224"/>
                  </a:lnTo>
                  <a:lnTo>
                    <a:pt x="138938" y="30226"/>
                  </a:lnTo>
                  <a:lnTo>
                    <a:pt x="136525" y="37084"/>
                  </a:lnTo>
                  <a:lnTo>
                    <a:pt x="129921" y="38354"/>
                  </a:lnTo>
                  <a:lnTo>
                    <a:pt x="128651" y="38354"/>
                  </a:lnTo>
                  <a:lnTo>
                    <a:pt x="127508" y="39497"/>
                  </a:lnTo>
                  <a:lnTo>
                    <a:pt x="119888" y="39497"/>
                  </a:lnTo>
                  <a:lnTo>
                    <a:pt x="119888" y="7239"/>
                  </a:lnTo>
                  <a:lnTo>
                    <a:pt x="126492" y="7239"/>
                  </a:lnTo>
                  <a:lnTo>
                    <a:pt x="129921" y="8636"/>
                  </a:lnTo>
                  <a:lnTo>
                    <a:pt x="135509" y="9652"/>
                  </a:lnTo>
                  <a:lnTo>
                    <a:pt x="138938" y="14224"/>
                  </a:lnTo>
                  <a:lnTo>
                    <a:pt x="138938" y="2463"/>
                  </a:lnTo>
                  <a:lnTo>
                    <a:pt x="129921" y="1524"/>
                  </a:lnTo>
                  <a:lnTo>
                    <a:pt x="92964" y="1524"/>
                  </a:lnTo>
                  <a:lnTo>
                    <a:pt x="93014" y="6121"/>
                  </a:lnTo>
                  <a:lnTo>
                    <a:pt x="102997" y="8636"/>
                  </a:lnTo>
                  <a:lnTo>
                    <a:pt x="102997" y="78232"/>
                  </a:lnTo>
                  <a:lnTo>
                    <a:pt x="92964" y="80772"/>
                  </a:lnTo>
                  <a:lnTo>
                    <a:pt x="92964" y="85344"/>
                  </a:lnTo>
                  <a:lnTo>
                    <a:pt x="132080" y="85344"/>
                  </a:lnTo>
                  <a:lnTo>
                    <a:pt x="142976" y="83858"/>
                  </a:lnTo>
                  <a:lnTo>
                    <a:pt x="151688" y="79629"/>
                  </a:lnTo>
                  <a:lnTo>
                    <a:pt x="151853" y="79552"/>
                  </a:lnTo>
                  <a:lnTo>
                    <a:pt x="157822" y="72644"/>
                  </a:lnTo>
                  <a:lnTo>
                    <a:pt x="160020" y="63373"/>
                  </a:lnTo>
                  <a:close/>
                </a:path>
                <a:path w="749934" h="109854">
                  <a:moveTo>
                    <a:pt x="240792" y="61214"/>
                  </a:moveTo>
                  <a:lnTo>
                    <a:pt x="236347" y="61214"/>
                  </a:lnTo>
                  <a:lnTo>
                    <a:pt x="230759" y="77216"/>
                  </a:lnTo>
                  <a:lnTo>
                    <a:pt x="204978" y="77216"/>
                  </a:lnTo>
                  <a:lnTo>
                    <a:pt x="204978" y="44069"/>
                  </a:lnTo>
                  <a:lnTo>
                    <a:pt x="219456" y="44069"/>
                  </a:lnTo>
                  <a:lnTo>
                    <a:pt x="222885" y="55499"/>
                  </a:lnTo>
                  <a:lnTo>
                    <a:pt x="227330" y="55499"/>
                  </a:lnTo>
                  <a:lnTo>
                    <a:pt x="226314" y="50927"/>
                  </a:lnTo>
                  <a:lnTo>
                    <a:pt x="226314" y="31369"/>
                  </a:lnTo>
                  <a:lnTo>
                    <a:pt x="227330" y="26797"/>
                  </a:lnTo>
                  <a:lnTo>
                    <a:pt x="222885" y="26797"/>
                  </a:lnTo>
                  <a:lnTo>
                    <a:pt x="219456" y="38354"/>
                  </a:lnTo>
                  <a:lnTo>
                    <a:pt x="204978" y="38354"/>
                  </a:lnTo>
                  <a:lnTo>
                    <a:pt x="204978" y="9652"/>
                  </a:lnTo>
                  <a:lnTo>
                    <a:pt x="229489" y="9652"/>
                  </a:lnTo>
                  <a:lnTo>
                    <a:pt x="232918" y="23495"/>
                  </a:lnTo>
                  <a:lnTo>
                    <a:pt x="237363" y="23495"/>
                  </a:lnTo>
                  <a:lnTo>
                    <a:pt x="236347" y="1524"/>
                  </a:lnTo>
                  <a:lnTo>
                    <a:pt x="178308" y="1524"/>
                  </a:lnTo>
                  <a:lnTo>
                    <a:pt x="178308" y="6096"/>
                  </a:lnTo>
                  <a:lnTo>
                    <a:pt x="188341" y="8636"/>
                  </a:lnTo>
                  <a:lnTo>
                    <a:pt x="188341" y="78232"/>
                  </a:lnTo>
                  <a:lnTo>
                    <a:pt x="178308" y="80772"/>
                  </a:lnTo>
                  <a:lnTo>
                    <a:pt x="178308" y="85344"/>
                  </a:lnTo>
                  <a:lnTo>
                    <a:pt x="237363" y="85344"/>
                  </a:lnTo>
                  <a:lnTo>
                    <a:pt x="240792" y="61214"/>
                  </a:lnTo>
                  <a:close/>
                </a:path>
                <a:path w="749934" h="109854">
                  <a:moveTo>
                    <a:pt x="387096" y="78486"/>
                  </a:moveTo>
                  <a:lnTo>
                    <a:pt x="373761" y="78486"/>
                  </a:lnTo>
                  <a:lnTo>
                    <a:pt x="373761" y="8636"/>
                  </a:lnTo>
                  <a:lnTo>
                    <a:pt x="385826" y="6096"/>
                  </a:lnTo>
                  <a:lnTo>
                    <a:pt x="385826" y="1524"/>
                  </a:lnTo>
                  <a:lnTo>
                    <a:pt x="345948" y="1524"/>
                  </a:lnTo>
                  <a:lnTo>
                    <a:pt x="345948" y="6096"/>
                  </a:lnTo>
                  <a:lnTo>
                    <a:pt x="356997" y="8636"/>
                  </a:lnTo>
                  <a:lnTo>
                    <a:pt x="356997" y="78486"/>
                  </a:lnTo>
                  <a:lnTo>
                    <a:pt x="329565" y="78486"/>
                  </a:lnTo>
                  <a:lnTo>
                    <a:pt x="329565" y="8636"/>
                  </a:lnTo>
                  <a:lnTo>
                    <a:pt x="340487" y="6096"/>
                  </a:lnTo>
                  <a:lnTo>
                    <a:pt x="340487" y="1524"/>
                  </a:lnTo>
                  <a:lnTo>
                    <a:pt x="301752" y="1524"/>
                  </a:lnTo>
                  <a:lnTo>
                    <a:pt x="301752" y="6096"/>
                  </a:lnTo>
                  <a:lnTo>
                    <a:pt x="312801" y="8636"/>
                  </a:lnTo>
                  <a:lnTo>
                    <a:pt x="312801" y="78486"/>
                  </a:lnTo>
                  <a:lnTo>
                    <a:pt x="285242" y="78486"/>
                  </a:lnTo>
                  <a:lnTo>
                    <a:pt x="285242" y="8636"/>
                  </a:lnTo>
                  <a:lnTo>
                    <a:pt x="296291" y="6096"/>
                  </a:lnTo>
                  <a:lnTo>
                    <a:pt x="296291" y="1524"/>
                  </a:lnTo>
                  <a:lnTo>
                    <a:pt x="257556" y="1524"/>
                  </a:lnTo>
                  <a:lnTo>
                    <a:pt x="257556" y="6096"/>
                  </a:lnTo>
                  <a:lnTo>
                    <a:pt x="268605" y="8636"/>
                  </a:lnTo>
                  <a:lnTo>
                    <a:pt x="268605" y="78486"/>
                  </a:lnTo>
                  <a:lnTo>
                    <a:pt x="257556" y="80899"/>
                  </a:lnTo>
                  <a:lnTo>
                    <a:pt x="257556" y="85471"/>
                  </a:lnTo>
                  <a:lnTo>
                    <a:pt x="377190" y="85471"/>
                  </a:lnTo>
                  <a:lnTo>
                    <a:pt x="377190" y="109728"/>
                  </a:lnTo>
                  <a:lnTo>
                    <a:pt x="381635" y="109728"/>
                  </a:lnTo>
                  <a:lnTo>
                    <a:pt x="387096" y="78486"/>
                  </a:lnTo>
                  <a:close/>
                </a:path>
                <a:path w="749934" h="109854">
                  <a:moveTo>
                    <a:pt x="461772" y="61214"/>
                  </a:moveTo>
                  <a:lnTo>
                    <a:pt x="458343" y="61214"/>
                  </a:lnTo>
                  <a:lnTo>
                    <a:pt x="451739" y="77216"/>
                  </a:lnTo>
                  <a:lnTo>
                    <a:pt x="426212" y="77216"/>
                  </a:lnTo>
                  <a:lnTo>
                    <a:pt x="426212" y="44069"/>
                  </a:lnTo>
                  <a:lnTo>
                    <a:pt x="440690" y="44069"/>
                  </a:lnTo>
                  <a:lnTo>
                    <a:pt x="444119" y="55499"/>
                  </a:lnTo>
                  <a:lnTo>
                    <a:pt x="448310" y="55499"/>
                  </a:lnTo>
                  <a:lnTo>
                    <a:pt x="448310" y="50927"/>
                  </a:lnTo>
                  <a:lnTo>
                    <a:pt x="447294" y="46228"/>
                  </a:lnTo>
                  <a:lnTo>
                    <a:pt x="447294" y="35941"/>
                  </a:lnTo>
                  <a:lnTo>
                    <a:pt x="448310" y="31369"/>
                  </a:lnTo>
                  <a:lnTo>
                    <a:pt x="448310" y="26797"/>
                  </a:lnTo>
                  <a:lnTo>
                    <a:pt x="445135" y="26797"/>
                  </a:lnTo>
                  <a:lnTo>
                    <a:pt x="440690" y="38354"/>
                  </a:lnTo>
                  <a:lnTo>
                    <a:pt x="426212" y="38354"/>
                  </a:lnTo>
                  <a:lnTo>
                    <a:pt x="426212" y="9652"/>
                  </a:lnTo>
                  <a:lnTo>
                    <a:pt x="450723" y="9652"/>
                  </a:lnTo>
                  <a:lnTo>
                    <a:pt x="454152" y="23495"/>
                  </a:lnTo>
                  <a:lnTo>
                    <a:pt x="458343" y="23495"/>
                  </a:lnTo>
                  <a:lnTo>
                    <a:pt x="457327" y="1524"/>
                  </a:lnTo>
                  <a:lnTo>
                    <a:pt x="399288" y="1524"/>
                  </a:lnTo>
                  <a:lnTo>
                    <a:pt x="399288" y="6096"/>
                  </a:lnTo>
                  <a:lnTo>
                    <a:pt x="409321" y="8636"/>
                  </a:lnTo>
                  <a:lnTo>
                    <a:pt x="409321" y="78232"/>
                  </a:lnTo>
                  <a:lnTo>
                    <a:pt x="399288" y="80772"/>
                  </a:lnTo>
                  <a:lnTo>
                    <a:pt x="399288" y="85344"/>
                  </a:lnTo>
                  <a:lnTo>
                    <a:pt x="459613" y="85344"/>
                  </a:lnTo>
                  <a:lnTo>
                    <a:pt x="461772" y="61214"/>
                  </a:lnTo>
                  <a:close/>
                </a:path>
                <a:path w="749934" h="109854">
                  <a:moveTo>
                    <a:pt x="566928" y="1524"/>
                  </a:moveTo>
                  <a:lnTo>
                    <a:pt x="527685" y="1524"/>
                  </a:lnTo>
                  <a:lnTo>
                    <a:pt x="527685" y="6096"/>
                  </a:lnTo>
                  <a:lnTo>
                    <a:pt x="539496" y="8636"/>
                  </a:lnTo>
                  <a:lnTo>
                    <a:pt x="539496" y="38354"/>
                  </a:lnTo>
                  <a:lnTo>
                    <a:pt x="505714" y="38354"/>
                  </a:lnTo>
                  <a:lnTo>
                    <a:pt x="505714" y="8636"/>
                  </a:lnTo>
                  <a:lnTo>
                    <a:pt x="517779" y="6096"/>
                  </a:lnTo>
                  <a:lnTo>
                    <a:pt x="517779" y="1524"/>
                  </a:lnTo>
                  <a:lnTo>
                    <a:pt x="478536" y="1524"/>
                  </a:lnTo>
                  <a:lnTo>
                    <a:pt x="478536" y="6096"/>
                  </a:lnTo>
                  <a:lnTo>
                    <a:pt x="489331" y="8636"/>
                  </a:lnTo>
                  <a:lnTo>
                    <a:pt x="489331" y="78232"/>
                  </a:lnTo>
                  <a:lnTo>
                    <a:pt x="478536" y="80772"/>
                  </a:lnTo>
                  <a:lnTo>
                    <a:pt x="478536" y="85344"/>
                  </a:lnTo>
                  <a:lnTo>
                    <a:pt x="517779" y="85344"/>
                  </a:lnTo>
                  <a:lnTo>
                    <a:pt x="517779" y="80772"/>
                  </a:lnTo>
                  <a:lnTo>
                    <a:pt x="505714" y="78232"/>
                  </a:lnTo>
                  <a:lnTo>
                    <a:pt x="505714" y="45212"/>
                  </a:lnTo>
                  <a:lnTo>
                    <a:pt x="539496" y="45212"/>
                  </a:lnTo>
                  <a:lnTo>
                    <a:pt x="539496" y="78232"/>
                  </a:lnTo>
                  <a:lnTo>
                    <a:pt x="527685" y="80772"/>
                  </a:lnTo>
                  <a:lnTo>
                    <a:pt x="527685" y="85344"/>
                  </a:lnTo>
                  <a:lnTo>
                    <a:pt x="566928" y="85344"/>
                  </a:lnTo>
                  <a:lnTo>
                    <a:pt x="566928" y="80772"/>
                  </a:lnTo>
                  <a:lnTo>
                    <a:pt x="556133" y="78232"/>
                  </a:lnTo>
                  <a:lnTo>
                    <a:pt x="556133" y="8636"/>
                  </a:lnTo>
                  <a:lnTo>
                    <a:pt x="566928" y="6096"/>
                  </a:lnTo>
                  <a:lnTo>
                    <a:pt x="566928" y="1524"/>
                  </a:lnTo>
                  <a:close/>
                </a:path>
                <a:path w="749934" h="109854">
                  <a:moveTo>
                    <a:pt x="672084" y="1524"/>
                  </a:moveTo>
                  <a:lnTo>
                    <a:pt x="632079" y="1524"/>
                  </a:lnTo>
                  <a:lnTo>
                    <a:pt x="632079" y="6096"/>
                  </a:lnTo>
                  <a:lnTo>
                    <a:pt x="644525" y="8636"/>
                  </a:lnTo>
                  <a:lnTo>
                    <a:pt x="644525" y="9652"/>
                  </a:lnTo>
                  <a:lnTo>
                    <a:pt x="609981" y="65786"/>
                  </a:lnTo>
                  <a:lnTo>
                    <a:pt x="609981" y="8636"/>
                  </a:lnTo>
                  <a:lnTo>
                    <a:pt x="622173" y="6096"/>
                  </a:lnTo>
                  <a:lnTo>
                    <a:pt x="622173" y="1524"/>
                  </a:lnTo>
                  <a:lnTo>
                    <a:pt x="582168" y="1524"/>
                  </a:lnTo>
                  <a:lnTo>
                    <a:pt x="582168" y="6096"/>
                  </a:lnTo>
                  <a:lnTo>
                    <a:pt x="593217" y="8636"/>
                  </a:lnTo>
                  <a:lnTo>
                    <a:pt x="593217" y="78232"/>
                  </a:lnTo>
                  <a:lnTo>
                    <a:pt x="582168" y="80772"/>
                  </a:lnTo>
                  <a:lnTo>
                    <a:pt x="582168" y="85344"/>
                  </a:lnTo>
                  <a:lnTo>
                    <a:pt x="622173" y="85344"/>
                  </a:lnTo>
                  <a:lnTo>
                    <a:pt x="622173" y="80772"/>
                  </a:lnTo>
                  <a:lnTo>
                    <a:pt x="609981" y="78232"/>
                  </a:lnTo>
                  <a:lnTo>
                    <a:pt x="609981" y="77216"/>
                  </a:lnTo>
                  <a:lnTo>
                    <a:pt x="644525" y="21082"/>
                  </a:lnTo>
                  <a:lnTo>
                    <a:pt x="644525" y="78232"/>
                  </a:lnTo>
                  <a:lnTo>
                    <a:pt x="632079" y="80772"/>
                  </a:lnTo>
                  <a:lnTo>
                    <a:pt x="632079" y="85344"/>
                  </a:lnTo>
                  <a:lnTo>
                    <a:pt x="672084" y="85344"/>
                  </a:lnTo>
                  <a:lnTo>
                    <a:pt x="672084" y="80772"/>
                  </a:lnTo>
                  <a:lnTo>
                    <a:pt x="661035" y="78232"/>
                  </a:lnTo>
                  <a:lnTo>
                    <a:pt x="661035" y="8636"/>
                  </a:lnTo>
                  <a:lnTo>
                    <a:pt x="672084" y="6096"/>
                  </a:lnTo>
                  <a:lnTo>
                    <a:pt x="672084" y="1524"/>
                  </a:lnTo>
                  <a:close/>
                </a:path>
                <a:path w="749934" h="109854">
                  <a:moveTo>
                    <a:pt x="749808" y="61214"/>
                  </a:moveTo>
                  <a:lnTo>
                    <a:pt x="745617" y="61214"/>
                  </a:lnTo>
                  <a:lnTo>
                    <a:pt x="738632" y="77216"/>
                  </a:lnTo>
                  <a:lnTo>
                    <a:pt x="713994" y="77216"/>
                  </a:lnTo>
                  <a:lnTo>
                    <a:pt x="713994" y="44069"/>
                  </a:lnTo>
                  <a:lnTo>
                    <a:pt x="728599" y="44069"/>
                  </a:lnTo>
                  <a:lnTo>
                    <a:pt x="732028" y="55499"/>
                  </a:lnTo>
                  <a:lnTo>
                    <a:pt x="735457" y="55499"/>
                  </a:lnTo>
                  <a:lnTo>
                    <a:pt x="735457" y="26797"/>
                  </a:lnTo>
                  <a:lnTo>
                    <a:pt x="732028" y="26797"/>
                  </a:lnTo>
                  <a:lnTo>
                    <a:pt x="728599" y="38354"/>
                  </a:lnTo>
                  <a:lnTo>
                    <a:pt x="713994" y="38354"/>
                  </a:lnTo>
                  <a:lnTo>
                    <a:pt x="713994" y="9652"/>
                  </a:lnTo>
                  <a:lnTo>
                    <a:pt x="737616" y="9652"/>
                  </a:lnTo>
                  <a:lnTo>
                    <a:pt x="742061" y="23495"/>
                  </a:lnTo>
                  <a:lnTo>
                    <a:pt x="745617" y="23495"/>
                  </a:lnTo>
                  <a:lnTo>
                    <a:pt x="745617" y="1524"/>
                  </a:lnTo>
                  <a:lnTo>
                    <a:pt x="685800" y="1524"/>
                  </a:lnTo>
                  <a:lnTo>
                    <a:pt x="685800" y="6096"/>
                  </a:lnTo>
                  <a:lnTo>
                    <a:pt x="697230" y="8636"/>
                  </a:lnTo>
                  <a:lnTo>
                    <a:pt x="697230" y="78232"/>
                  </a:lnTo>
                  <a:lnTo>
                    <a:pt x="685800" y="80772"/>
                  </a:lnTo>
                  <a:lnTo>
                    <a:pt x="685800" y="85344"/>
                  </a:lnTo>
                  <a:lnTo>
                    <a:pt x="746633" y="85344"/>
                  </a:lnTo>
                  <a:lnTo>
                    <a:pt x="749808" y="61214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6848" y="134112"/>
              <a:ext cx="164592" cy="207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" y="0"/>
              <a:ext cx="12185903" cy="68198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4" y="207263"/>
              <a:ext cx="1022604" cy="678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727" y="57911"/>
              <a:ext cx="10505694" cy="11163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2727" y="606551"/>
              <a:ext cx="4431030" cy="111633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78" y="174752"/>
            <a:ext cx="1132205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564640" marR="5080" indent="-1552575">
              <a:lnSpc>
                <a:spcPts val="4320"/>
              </a:lnSpc>
              <a:spcBef>
                <a:spcPts val="640"/>
              </a:spcBef>
              <a:tabLst>
                <a:tab pos="1564640" algn="l"/>
              </a:tabLst>
            </a:pPr>
            <a:r>
              <a:rPr sz="4000" b="1" u="heavy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u="heavy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Отбор</a:t>
            </a:r>
            <a:r>
              <a:rPr sz="4000" u="heavy" spc="-9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содержания</a:t>
            </a:r>
            <a:r>
              <a:rPr sz="4000" u="heavy" spc="-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дошкольного</a:t>
            </a:r>
            <a:r>
              <a:rPr sz="4000" u="heavy" spc="-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образовани</a:t>
            </a:r>
            <a:r>
              <a:rPr sz="4000" spc="-35" dirty="0">
                <a:solidFill>
                  <a:srgbClr val="0000FF"/>
                </a:solidFill>
              </a:rPr>
              <a:t>я </a:t>
            </a:r>
            <a:r>
              <a:rPr sz="4000" spc="-890" dirty="0">
                <a:solidFill>
                  <a:srgbClr val="0000FF"/>
                </a:solidFill>
              </a:rPr>
              <a:t> </a:t>
            </a:r>
            <a:r>
              <a:rPr sz="4000" spc="-25" dirty="0">
                <a:solidFill>
                  <a:srgbClr val="0000FF"/>
                </a:solidFill>
              </a:rPr>
              <a:t>для</a:t>
            </a:r>
            <a:r>
              <a:rPr sz="4000" spc="-70" dirty="0">
                <a:solidFill>
                  <a:srgbClr val="0000FF"/>
                </a:solidFill>
              </a:rPr>
              <a:t> </a:t>
            </a:r>
            <a:r>
              <a:rPr sz="4000" spc="-30" dirty="0">
                <a:solidFill>
                  <a:srgbClr val="0000FF"/>
                </a:solidFill>
              </a:rPr>
              <a:t>детского</a:t>
            </a:r>
            <a:r>
              <a:rPr sz="4000" spc="-85" dirty="0">
                <a:solidFill>
                  <a:srgbClr val="0000FF"/>
                </a:solidFill>
              </a:rPr>
              <a:t> </a:t>
            </a:r>
            <a:r>
              <a:rPr sz="4000" spc="-25" dirty="0">
                <a:solidFill>
                  <a:srgbClr val="0000FF"/>
                </a:solidFill>
              </a:rPr>
              <a:t>сада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031" y="1639570"/>
            <a:ext cx="10939145" cy="4968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3324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Авторские</a:t>
            </a:r>
            <a:r>
              <a:rPr sz="32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2E5496"/>
                </a:solidFill>
                <a:latin typeface="Calibri"/>
                <a:cs typeface="Calibri"/>
              </a:rPr>
              <a:t>технологии</a:t>
            </a:r>
            <a:r>
              <a:rPr sz="3200" b="1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32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самостоятельные</a:t>
            </a:r>
            <a:r>
              <a:rPr sz="32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линейки </a:t>
            </a:r>
            <a:r>
              <a:rPr sz="3200" b="1" spc="-70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пособий</a:t>
            </a:r>
            <a:r>
              <a:rPr sz="32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2E5496"/>
                </a:solidFill>
                <a:latin typeface="Calibri"/>
                <a:cs typeface="Calibri"/>
              </a:rPr>
              <a:t>внутри</a:t>
            </a:r>
            <a:r>
              <a:rPr sz="3200" b="1" spc="-10" dirty="0">
                <a:solidFill>
                  <a:srgbClr val="2E5496"/>
                </a:solidFill>
                <a:latin typeface="Calibri"/>
                <a:cs typeface="Calibri"/>
              </a:rPr>
              <a:t> комплексных</a:t>
            </a:r>
            <a:r>
              <a:rPr sz="3200" b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E5496"/>
                </a:solidFill>
                <a:latin typeface="Calibri"/>
                <a:cs typeface="Calibri"/>
              </a:rPr>
              <a:t>программ</a:t>
            </a:r>
            <a:endParaRPr sz="3200">
              <a:latin typeface="Calibri"/>
              <a:cs typeface="Calibri"/>
            </a:endParaRPr>
          </a:p>
          <a:p>
            <a:pPr marL="12700" marR="114300">
              <a:lnSpc>
                <a:spcPct val="100000"/>
              </a:lnSpc>
              <a:spcBef>
                <a:spcPts val="990"/>
              </a:spcBef>
            </a:pPr>
            <a:r>
              <a:rPr sz="2800" b="1" spc="-15" dirty="0">
                <a:solidFill>
                  <a:srgbClr val="2E5496"/>
                </a:solidFill>
                <a:latin typeface="Calibri"/>
                <a:cs typeface="Calibri"/>
              </a:rPr>
              <a:t>Федеральный</a:t>
            </a:r>
            <a:r>
              <a:rPr sz="2800" b="1" spc="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Calibri"/>
                <a:cs typeface="Calibri"/>
              </a:rPr>
              <a:t>закон</a:t>
            </a:r>
            <a:r>
              <a:rPr sz="2800" b="1" spc="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Calibri"/>
                <a:cs typeface="Calibri"/>
              </a:rPr>
              <a:t>от</a:t>
            </a:r>
            <a:r>
              <a:rPr sz="2800" b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29декабря</a:t>
            </a:r>
            <a:r>
              <a:rPr sz="2800" b="1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2012</a:t>
            </a:r>
            <a:r>
              <a:rPr sz="2800" b="1" spc="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65" dirty="0">
                <a:solidFill>
                  <a:srgbClr val="2E5496"/>
                </a:solidFill>
                <a:latin typeface="Calibri"/>
                <a:cs typeface="Calibri"/>
              </a:rPr>
              <a:t>г.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№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273-ФЗ</a:t>
            </a:r>
            <a:r>
              <a:rPr sz="2800" b="1" spc="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«Об</a:t>
            </a:r>
            <a:r>
              <a:rPr sz="2800" b="1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образовании </a:t>
            </a:r>
            <a:r>
              <a:rPr sz="2800" b="1" spc="-6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Calibri"/>
                <a:cs typeface="Calibri"/>
              </a:rPr>
              <a:t>Российской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E5496"/>
                </a:solidFill>
                <a:latin typeface="Calibri"/>
                <a:cs typeface="Calibri"/>
              </a:rPr>
              <a:t>Федерации»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i="1" spc="-5" dirty="0">
                <a:solidFill>
                  <a:srgbClr val="2E5496"/>
                </a:solidFill>
                <a:latin typeface="Calibri"/>
                <a:cs typeface="Calibri"/>
              </a:rPr>
              <a:t>Статья</a:t>
            </a:r>
            <a:r>
              <a:rPr sz="2800" b="1" i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2E5496"/>
                </a:solidFill>
                <a:latin typeface="Calibri"/>
                <a:cs typeface="Calibri"/>
              </a:rPr>
              <a:t>28.</a:t>
            </a:r>
            <a:r>
              <a:rPr sz="2800" b="1" i="1" spc="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Компетенции,</a:t>
            </a:r>
            <a:r>
              <a:rPr sz="2800" b="1" i="1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права,</a:t>
            </a:r>
            <a:r>
              <a:rPr sz="2800" b="1" i="1" spc="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обязанности</a:t>
            </a:r>
            <a:r>
              <a:rPr sz="2800" b="1" i="1" spc="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2800" b="1" i="1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ответственность </a:t>
            </a:r>
            <a:r>
              <a:rPr sz="2800" b="1" i="1" spc="-6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образовательной</a:t>
            </a:r>
            <a:r>
              <a:rPr sz="2800" b="1" i="1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2E5496"/>
                </a:solidFill>
                <a:latin typeface="Calibri"/>
                <a:cs typeface="Calibri"/>
              </a:rPr>
              <a:t>организации</a:t>
            </a:r>
            <a:endParaRPr sz="2800">
              <a:latin typeface="Calibri"/>
              <a:cs typeface="Calibri"/>
            </a:endParaRPr>
          </a:p>
          <a:p>
            <a:pPr marL="12700" marR="295275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2.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Образовательные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организации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при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реализации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образовательных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программ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свободны</a:t>
            </a:r>
            <a:r>
              <a:rPr sz="2800" b="1" spc="-5" dirty="0">
                <a:latin typeface="Calibri"/>
                <a:cs typeface="Calibri"/>
              </a:rPr>
              <a:t> в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определении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содержания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r>
              <a:rPr sz="2800" b="1" spc="-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47117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выборе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3333FF"/>
                </a:solidFill>
                <a:latin typeface="Calibri"/>
                <a:cs typeface="Calibri"/>
              </a:rPr>
              <a:t>образовательных</a:t>
            </a:r>
            <a:r>
              <a:rPr sz="2800" b="1" spc="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3333FF"/>
                </a:solidFill>
                <a:latin typeface="Calibri"/>
                <a:cs typeface="Calibri"/>
              </a:rPr>
              <a:t>технологий,</a:t>
            </a:r>
            <a:r>
              <a:rPr sz="28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а</a:t>
            </a:r>
            <a:r>
              <a:rPr sz="2800" b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3333FF"/>
                </a:solidFill>
                <a:latin typeface="Calibri"/>
                <a:cs typeface="Calibri"/>
              </a:rPr>
              <a:t>также</a:t>
            </a:r>
            <a:r>
              <a:rPr sz="28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800" b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выборе</a:t>
            </a:r>
            <a:r>
              <a:rPr sz="28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учебно- </a:t>
            </a:r>
            <a:r>
              <a:rPr sz="28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3333FF"/>
                </a:solidFill>
                <a:latin typeface="Calibri"/>
                <a:cs typeface="Calibri"/>
              </a:rPr>
              <a:t>методического</a:t>
            </a:r>
            <a:r>
              <a:rPr sz="2800" b="1" spc="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3FF"/>
                </a:solidFill>
                <a:latin typeface="Calibri"/>
                <a:cs typeface="Calibri"/>
              </a:rPr>
              <a:t>обеспечения</a:t>
            </a:r>
            <a:r>
              <a:rPr sz="2800" b="1" spc="-5" dirty="0">
                <a:latin typeface="Calibri"/>
                <a:cs typeface="Calibri"/>
              </a:rPr>
              <a:t>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если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иное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не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установлено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настоящим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Федеральным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законом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2031</Words>
  <Application>Microsoft Office PowerPoint</Application>
  <PresentationFormat>Произвольный</PresentationFormat>
  <Paragraphs>295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Федеральная образовательная  программа дошкольного  образования: изучаем,  обсуждаем, размышляем</vt:lpstr>
      <vt:lpstr>Содержание дошкольного образования</vt:lpstr>
      <vt:lpstr>Содержание дошкольного образования</vt:lpstr>
      <vt:lpstr>Федеральный закон от 24 сентября 2022 г. № 371-ФЗ</vt:lpstr>
      <vt:lpstr>  Создание единого образовательного пространства  в Российской Федерации</vt:lpstr>
      <vt:lpstr>Формируем программу действий</vt:lpstr>
      <vt:lpstr>Слайд 7</vt:lpstr>
      <vt:lpstr>  Отбор содержания дошкольного образования  для детского сада</vt:lpstr>
      <vt:lpstr>  Отбор содержания дошкольного образования  для детского сада</vt:lpstr>
      <vt:lpstr>Структура ФОП дошкольного образования</vt:lpstr>
      <vt:lpstr>ПООП и ФОП: сходство и различие</vt:lpstr>
      <vt:lpstr>ПООП и ФОП: сходство и различие</vt:lpstr>
      <vt:lpstr>ПООП и ФОП: сходство и различие</vt:lpstr>
      <vt:lpstr>ПООП и ФОП: сходство и различие</vt:lpstr>
      <vt:lpstr>ПООП и ФОП: сходство и различие</vt:lpstr>
      <vt:lpstr>ПООП и ФОП: сходство и различие</vt:lpstr>
      <vt:lpstr>ПООП и ФОП: сходство и различие</vt:lpstr>
      <vt:lpstr>Планируемые результаты ФОП</vt:lpstr>
      <vt:lpstr>Педагогическая диагностика достижения  планируемых результатов ФОП</vt:lpstr>
      <vt:lpstr>Педагогическая диагностика достижения  планируемых результатов ФОП</vt:lpstr>
      <vt:lpstr>Методы педагогической диагностики</vt:lpstr>
      <vt:lpstr>ПООП и ФОП: сходство и различие</vt:lpstr>
      <vt:lpstr>ПООП и ФОП: сходство и различие</vt:lpstr>
      <vt:lpstr>Методы педагогической работы</vt:lpstr>
      <vt:lpstr>ПООП и ФОП: сходство и различие</vt:lpstr>
      <vt:lpstr>К реализации федеральной образовательной  программы дошкольного образования</vt:lpstr>
      <vt:lpstr>Благодарю за внимание!</vt:lpstr>
      <vt:lpstr>  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Татьяна Александровна</dc:creator>
  <cp:lastModifiedBy>User</cp:lastModifiedBy>
  <cp:revision>2</cp:revision>
  <dcterms:created xsi:type="dcterms:W3CDTF">2023-03-13T05:11:05Z</dcterms:created>
  <dcterms:modified xsi:type="dcterms:W3CDTF">2023-03-13T05:24:10Z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