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77" r:id="rId5"/>
    <p:sldId id="285" r:id="rId6"/>
    <p:sldId id="30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784" y="0"/>
            <a:ext cx="3633216" cy="13685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99744" y="432816"/>
            <a:ext cx="4285488" cy="1063752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Aft>
                <a:spcPts val="5460"/>
              </a:spcAft>
            </a:pPr>
            <a:r>
              <a:rPr lang="ru" sz="1700" b="1" dirty="0">
                <a:solidFill>
                  <a:srgbClr val="00205F"/>
                </a:solidFill>
                <a:latin typeface="Times New Roman"/>
              </a:rPr>
              <a:t>Муниципальное бюджетное дошкольное образовательное </a:t>
            </a:r>
            <a:r>
              <a:rPr lang="ru" sz="1700" b="1" dirty="0" smtClean="0">
                <a:solidFill>
                  <a:srgbClr val="00205F"/>
                </a:solidFill>
                <a:latin typeface="Times New Roman"/>
              </a:rPr>
              <a:t>учреждение Ермаковский  </a:t>
            </a:r>
            <a:r>
              <a:rPr lang="ru" sz="1700" b="1" dirty="0">
                <a:solidFill>
                  <a:srgbClr val="00205F"/>
                </a:solidFill>
                <a:latin typeface="Times New Roman"/>
              </a:rPr>
              <a:t>детский сад комбинированного вида </a:t>
            </a:r>
            <a:r>
              <a:rPr lang="ru" sz="1700" b="1" dirty="0" smtClean="0">
                <a:solidFill>
                  <a:srgbClr val="00205F"/>
                </a:solidFill>
                <a:latin typeface="Times New Roman"/>
              </a:rPr>
              <a:t>№1 «Ромашка»</a:t>
            </a:r>
            <a:endParaRPr lang="ru" sz="1700" b="1" dirty="0">
              <a:solidFill>
                <a:srgbClr val="00205F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0352" y="2404872"/>
            <a:ext cx="8348472" cy="1822704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4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«ДЕНЬ ВЫБОРА» 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200" b="1">
                <a:solidFill>
                  <a:srgbClr val="3333CC"/>
                </a:solidFill>
                <a:latin typeface="Times New Roman" panose="02020603050405020304" pitchFamily="18" charset="0"/>
              </a:rPr>
              <a:t>СОВРЕМЕННАЯ ТЕХНОЛОГИЯ СОЦИАЛИЗАЦИИ ДОШКОЛЬНИКОВ</a:t>
            </a:r>
            <a:endParaRPr lang="ru-RU" sz="3200" dirty="0">
              <a:solidFill>
                <a:srgbClr val="3333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7835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296" y="6452616"/>
            <a:ext cx="2023872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120"/>
              </a:lnSpc>
            </a:pPr>
            <a:r>
              <a:rPr lang="ru" sz="1900" b="1">
                <a:solidFill>
                  <a:srgbClr val="716E71"/>
                </a:solidFill>
                <a:latin typeface="Arial"/>
              </a:rPr>
              <a:t>КАЧЕСТВЕННОЕ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200" y="6623304"/>
            <a:ext cx="2023872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120"/>
              </a:lnSpc>
            </a:pPr>
            <a:r>
              <a:rPr lang="ru" sz="1900" b="1">
                <a:solidFill>
                  <a:srgbClr val="716E71"/>
                </a:solidFill>
                <a:latin typeface="Arial"/>
              </a:rPr>
              <a:t>ОБРАЗОВАНИЕ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44368" y="201168"/>
            <a:ext cx="5510784" cy="713232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300" b="1">
                <a:solidFill>
                  <a:srgbClr val="00205F"/>
                </a:solidFill>
                <a:latin typeface="Times New Roman"/>
              </a:rPr>
              <a:t>ФГОС ДО об учете индивидуальных особенностей развития ребенка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84448" y="1417320"/>
            <a:ext cx="5224272" cy="755904"/>
          </a:xfrm>
          <a:prstGeom prst="rect">
            <a:avLst/>
          </a:prstGeom>
          <a:solidFill>
            <a:srgbClr val="D5FFB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  <a:spcAft>
                <a:spcPts val="2100"/>
              </a:spcAft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1.2. 1) </a:t>
            </a:r>
            <a:r>
              <a:rPr lang="ru" sz="1800">
                <a:latin typeface="Times New Roman"/>
              </a:rPr>
              <a:t>Поддержка разнообразия детства; </a:t>
            </a:r>
            <a:r>
              <a:rPr lang="ru" sz="1700" b="1">
                <a:solidFill>
                  <a:srgbClr val="C00000"/>
                </a:solidFill>
                <a:latin typeface="Times New Roman"/>
              </a:rPr>
              <a:t>сохранение уникальности и самоценности детства </a:t>
            </a:r>
            <a:r>
              <a:rPr lang="ru" sz="1800">
                <a:latin typeface="Times New Roman"/>
              </a:rPr>
              <a:t>как важного этапа в общем развитии человека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72840" y="2624328"/>
            <a:ext cx="5084064" cy="1027176"/>
          </a:xfrm>
          <a:prstGeom prst="rect">
            <a:avLst/>
          </a:prstGeom>
          <a:solidFill>
            <a:srgbClr val="D5FFB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  <a:spcAft>
                <a:spcPts val="1330"/>
              </a:spcAft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1.3.    1) </a:t>
            </a:r>
            <a:r>
              <a:rPr lang="ru" sz="1800">
                <a:latin typeface="Times New Roman"/>
              </a:rPr>
              <a:t>В Стандарте учитываются: </a:t>
            </a:r>
            <a:r>
              <a:rPr lang="ru" sz="1700" b="1">
                <a:solidFill>
                  <a:srgbClr val="C00000"/>
                </a:solidFill>
                <a:latin typeface="Times New Roman"/>
              </a:rPr>
              <a:t>индивидуальные потребности ребенка</a:t>
            </a:r>
            <a:r>
              <a:rPr lang="ru" sz="1800">
                <a:latin typeface="Times New Roman"/>
              </a:rPr>
              <a:t>, связанные с его жизненной ситуацией и состоянием здоровья, определяющие особые условия получения им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66744" y="3965448"/>
            <a:ext cx="5148072" cy="1030224"/>
          </a:xfrm>
          <a:prstGeom prst="rect">
            <a:avLst/>
          </a:prstGeom>
          <a:solidFill>
            <a:srgbClr val="D5FFB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1.4.    2) </a:t>
            </a:r>
            <a:r>
              <a:rPr lang="ru" sz="1800">
                <a:latin typeface="Times New Roman"/>
              </a:rPr>
              <a:t>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72840" y="5065776"/>
            <a:ext cx="4876800" cy="207264"/>
          </a:xfrm>
          <a:prstGeom prst="rect">
            <a:avLst/>
          </a:prstGeom>
          <a:solidFill>
            <a:srgbClr val="D5FFB3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160"/>
              </a:lnSpc>
              <a:spcAft>
                <a:spcPts val="840"/>
              </a:spcAft>
            </a:pPr>
            <a:r>
              <a:rPr lang="ru" sz="1800">
                <a:latin typeface="Times New Roman"/>
              </a:rPr>
              <a:t>(</a:t>
            </a:r>
            <a:r>
              <a:rPr lang="ru" sz="1700" b="1">
                <a:solidFill>
                  <a:srgbClr val="C00000"/>
                </a:solidFill>
                <a:latin typeface="Times New Roman"/>
              </a:rPr>
              <a:t>индивидуализация дошкольного образования</a:t>
            </a:r>
            <a:r>
              <a:rPr lang="ru" sz="1800">
                <a:latin typeface="Times New Roman"/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63696" y="5492496"/>
            <a:ext cx="5218176" cy="1301496"/>
          </a:xfrm>
          <a:prstGeom prst="rect">
            <a:avLst/>
          </a:prstGeom>
          <a:solidFill>
            <a:srgbClr val="D5FFB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3.2.5. Поддержка индивидуальности </a:t>
            </a:r>
            <a:r>
              <a:rPr lang="ru" sz="1800">
                <a:latin typeface="Times New Roman"/>
              </a:rPr>
              <a:t>и инициативы детей через создание условий для свободного выбора детьми деятельности, участников совместной деятельности; поддержку детской инициативы и самостоятельности в разных видах деятельности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592" y="569976"/>
            <a:ext cx="4011168" cy="38709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9080" y="88392"/>
            <a:ext cx="8686800" cy="335280"/>
          </a:xfrm>
          <a:prstGeom prst="rect">
            <a:avLst/>
          </a:prstGeom>
          <a:solidFill>
            <a:srgbClr val="EBECE7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990"/>
              </a:lnSpc>
            </a:pPr>
            <a:r>
              <a:rPr lang="ru" sz="2700" b="1">
                <a:solidFill>
                  <a:srgbClr val="F1331F"/>
                </a:solidFill>
                <a:latin typeface="Times New Roman"/>
              </a:rPr>
              <a:t>Проблемы социализации современного дошкольника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2520" y="4011168"/>
            <a:ext cx="1947672" cy="9265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9192" indent="0" algn="just">
              <a:lnSpc>
                <a:spcPts val="1990"/>
              </a:lnSpc>
              <a:spcBef>
                <a:spcPts val="16170"/>
              </a:spcBef>
            </a:pPr>
            <a:endParaRPr lang="ru" sz="1800" dirty="0">
              <a:solidFill>
                <a:srgbClr val="7EBE27"/>
              </a:solidFill>
              <a:latin typeface="Times New Roman"/>
            </a:endParaRPr>
          </a:p>
          <a:p>
            <a:pPr marL="240792" indent="0">
              <a:lnSpc>
                <a:spcPts val="1896"/>
              </a:lnSpc>
            </a:pPr>
            <a:r>
              <a:rPr lang="ru" sz="1500" dirty="0">
                <a:latin typeface="Times New Roman"/>
              </a:rPr>
              <a:t>Перенасыщение</a:t>
            </a:r>
          </a:p>
          <a:p>
            <a:pPr marL="139192" indent="330200">
              <a:lnSpc>
                <a:spcPts val="1896"/>
              </a:lnSpc>
              <a:spcAft>
                <a:spcPts val="350"/>
              </a:spcAft>
            </a:pPr>
            <a:r>
              <a:rPr lang="ru" sz="1500" dirty="0">
                <a:latin typeface="Times New Roman"/>
              </a:rPr>
              <a:t>элементами культуры взрослых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0288" y="682752"/>
            <a:ext cx="1670304" cy="719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896"/>
              </a:lnSpc>
            </a:pPr>
            <a:r>
              <a:rPr lang="ru" sz="1500">
                <a:latin typeface="Times New Roman"/>
              </a:rPr>
              <a:t>Сужение объема «живого» общения с родителями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49112" y="420624"/>
            <a:ext cx="2319528" cy="6644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220"/>
              </a:lnSpc>
            </a:pPr>
            <a:endParaRPr lang="en-US" sz="1100" b="1" spc="550" dirty="0">
              <a:solidFill>
                <a:srgbClr val="FE9A66"/>
              </a:solidFill>
              <a:latin typeface="Times New Roman"/>
            </a:endParaRPr>
          </a:p>
          <a:p>
            <a:pPr marL="165100" indent="0">
              <a:lnSpc>
                <a:spcPts val="1660"/>
              </a:lnSpc>
            </a:pPr>
            <a:r>
              <a:rPr lang="ru" sz="1500" dirty="0">
                <a:latin typeface="Times New Roman"/>
              </a:rPr>
              <a:t>Ограничение общения</a:t>
            </a:r>
          </a:p>
          <a:p>
            <a:pPr indent="0" algn="ctr">
              <a:lnSpc>
                <a:spcPts val="1660"/>
              </a:lnSpc>
            </a:pPr>
            <a:r>
              <a:rPr lang="ru" sz="1500" dirty="0">
                <a:latin typeface="Times New Roman"/>
              </a:rPr>
              <a:t>со </a:t>
            </a:r>
            <a:r>
              <a:rPr lang="ru" sz="1500" dirty="0" smtClean="0">
                <a:latin typeface="Times New Roman"/>
              </a:rPr>
              <a:t>сверстниками</a:t>
            </a:r>
            <a:endParaRPr lang="ru" sz="15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2336" y="2974848"/>
            <a:ext cx="2023872" cy="9723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90"/>
              </a:lnSpc>
            </a:pPr>
            <a:endParaRPr lang="ru" sz="1800" dirty="0">
              <a:solidFill>
                <a:srgbClr val="6F309F"/>
              </a:solidFill>
              <a:latin typeface="Times New Roman"/>
            </a:endParaRPr>
          </a:p>
          <a:p>
            <a:pPr indent="0" algn="ctr">
              <a:lnSpc>
                <a:spcPts val="1920"/>
              </a:lnSpc>
            </a:pPr>
            <a:r>
              <a:rPr lang="ru" sz="1500" dirty="0">
                <a:latin typeface="Times New Roman"/>
              </a:rPr>
              <a:t>Не могут</a:t>
            </a:r>
          </a:p>
          <a:p>
            <a:pPr indent="0" algn="ctr">
              <a:lnSpc>
                <a:spcPts val="1920"/>
              </a:lnSpc>
            </a:pPr>
            <a:r>
              <a:rPr lang="ru" sz="1500" dirty="0">
                <a:latin typeface="Times New Roman"/>
              </a:rPr>
              <a:t>самостоятельно занять </a:t>
            </a:r>
            <a:r>
              <a:rPr lang="ru" sz="1500" dirty="0" smtClean="0">
                <a:latin typeface="Times New Roman"/>
              </a:rPr>
              <a:t>себя</a:t>
            </a:r>
            <a:endParaRPr lang="ru" sz="1500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376" y="1847088"/>
            <a:ext cx="2100072" cy="670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90"/>
              </a:lnSpc>
            </a:pPr>
            <a:endParaRPr lang="ru" sz="1800" dirty="0">
              <a:solidFill>
                <a:srgbClr val="FD9900"/>
              </a:solidFill>
              <a:latin typeface="Times New Roman"/>
            </a:endParaRPr>
          </a:p>
          <a:p>
            <a:pPr indent="0" algn="ctr">
              <a:lnSpc>
                <a:spcPts val="1660"/>
              </a:lnSpc>
            </a:pPr>
            <a:r>
              <a:rPr lang="ru" sz="1500" dirty="0">
                <a:latin typeface="Times New Roman"/>
              </a:rPr>
              <a:t>Изолированность</a:t>
            </a:r>
          </a:p>
          <a:p>
            <a:pPr indent="0" algn="ctr">
              <a:lnSpc>
                <a:spcPts val="1660"/>
              </a:lnSpc>
            </a:pPr>
            <a:r>
              <a:rPr lang="ru" sz="1500" dirty="0">
                <a:latin typeface="Times New Roman"/>
              </a:rPr>
              <a:t>ребенка в </a:t>
            </a:r>
            <a:r>
              <a:rPr lang="ru" sz="1500" dirty="0" smtClean="0">
                <a:latin typeface="Times New Roman"/>
              </a:rPr>
              <a:t>семье</a:t>
            </a:r>
            <a:endParaRPr lang="ru" sz="1500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6752" y="4108704"/>
            <a:ext cx="1719072" cy="426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920"/>
              </a:lnSpc>
            </a:pPr>
            <a:r>
              <a:rPr lang="ru" sz="1500" dirty="0">
                <a:latin typeface="Times New Roman"/>
              </a:rPr>
              <a:t>Отстают в развитии речи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01440" y="4572000"/>
            <a:ext cx="1499616" cy="40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944"/>
              </a:lnSpc>
            </a:pPr>
            <a:r>
              <a:rPr lang="ru" sz="1500">
                <a:latin typeface="Times New Roman"/>
              </a:rPr>
              <a:t>Меньше играют совместно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45936" y="1286256"/>
            <a:ext cx="1956816" cy="6766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90"/>
              </a:lnSpc>
            </a:pPr>
            <a:endParaRPr lang="ru" sz="1800" dirty="0">
              <a:solidFill>
                <a:srgbClr val="7EBE27"/>
              </a:solidFill>
              <a:latin typeface="Times New Roman"/>
            </a:endParaRPr>
          </a:p>
          <a:p>
            <a:pPr marL="254000" indent="0">
              <a:lnSpc>
                <a:spcPts val="1660"/>
              </a:lnSpc>
            </a:pPr>
            <a:r>
              <a:rPr lang="ru" sz="1500" dirty="0">
                <a:latin typeface="Times New Roman"/>
              </a:rPr>
              <a:t>Рост «экранной»</a:t>
            </a:r>
          </a:p>
          <a:p>
            <a:pPr indent="0" algn="ctr">
              <a:lnSpc>
                <a:spcPts val="1660"/>
              </a:lnSpc>
            </a:pPr>
            <a:r>
              <a:rPr lang="ru" sz="1500" dirty="0" smtClean="0">
                <a:latin typeface="Times New Roman"/>
              </a:rPr>
              <a:t>зависимости</a:t>
            </a:r>
            <a:endParaRPr lang="ru" sz="15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7584" y="2200656"/>
            <a:ext cx="1935480" cy="670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90"/>
              </a:lnSpc>
            </a:pPr>
            <a:r>
              <a:rPr lang="ru" sz="1500" dirty="0" smtClean="0">
                <a:latin typeface="Times New Roman"/>
              </a:rPr>
              <a:t>Уход </a:t>
            </a:r>
            <a:r>
              <a:rPr lang="ru" sz="1500" dirty="0">
                <a:latin typeface="Times New Roman"/>
              </a:rPr>
              <a:t>детской дворовой </a:t>
            </a:r>
            <a:r>
              <a:rPr lang="ru" sz="1500" dirty="0" smtClean="0">
                <a:latin typeface="Times New Roman"/>
              </a:rPr>
              <a:t>культуры</a:t>
            </a:r>
            <a:endParaRPr lang="ru" sz="15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04432" y="3230880"/>
            <a:ext cx="1560576" cy="432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920"/>
              </a:lnSpc>
            </a:pPr>
            <a:r>
              <a:rPr lang="ru" sz="1500" dirty="0">
                <a:latin typeface="Times New Roman"/>
              </a:rPr>
              <a:t>Рост числа детей с ОВЗ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2984" y="5212080"/>
            <a:ext cx="8631936" cy="701040"/>
          </a:xfrm>
          <a:prstGeom prst="rect">
            <a:avLst/>
          </a:prstGeom>
          <a:solidFill>
            <a:srgbClr val="FFD8B3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550"/>
              </a:lnSpc>
              <a:spcBef>
                <a:spcPts val="350"/>
              </a:spcBef>
            </a:pPr>
            <a:r>
              <a:rPr lang="ru" sz="2300" b="1">
                <a:solidFill>
                  <a:srgbClr val="FE0101"/>
                </a:solidFill>
                <a:latin typeface="Times New Roman"/>
              </a:rPr>
              <a:t>Актуальная задача для ДОУ</a:t>
            </a:r>
          </a:p>
          <a:p>
            <a:pPr indent="0" algn="ctr">
              <a:lnSpc>
                <a:spcPts val="1536"/>
              </a:lnSpc>
              <a:spcAft>
                <a:spcPts val="2590"/>
              </a:spcAft>
            </a:pPr>
            <a:r>
              <a:rPr lang="ru" sz="1500" b="1">
                <a:solidFill>
                  <a:srgbClr val="00205F"/>
                </a:solidFill>
                <a:latin typeface="Times New Roman"/>
              </a:rPr>
              <a:t>- создать социальную ситуацию развития для общения и взаимодействия с окружающим миром, взрослыми и сверстниками через индивидуализацию образовательной деятельности.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0312" y="6358128"/>
            <a:ext cx="8717280" cy="463296"/>
          </a:xfrm>
          <a:prstGeom prst="rect">
            <a:avLst/>
          </a:prstGeom>
          <a:solidFill>
            <a:srgbClr val="D5FFB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1660"/>
              </a:lnSpc>
              <a:spcBef>
                <a:spcPts val="2590"/>
              </a:spcBef>
              <a:spcAft>
                <a:spcPts val="350"/>
              </a:spcAft>
            </a:pPr>
            <a:r>
              <a:rPr lang="ru" sz="1500" b="1">
                <a:solidFill>
                  <a:srgbClr val="00205F"/>
                </a:solidFill>
                <a:latin typeface="Times New Roman"/>
              </a:rPr>
              <a:t>Организация мотивирующей развивающей образовательной среды, поддержка инициативы и</a:t>
            </a:r>
          </a:p>
          <a:p>
            <a:pPr indent="0" algn="ctr">
              <a:lnSpc>
                <a:spcPts val="1660"/>
              </a:lnSpc>
            </a:pPr>
            <a:r>
              <a:rPr lang="ru" sz="1500" b="1">
                <a:solidFill>
                  <a:srgbClr val="00205F"/>
                </a:solidFill>
                <a:latin typeface="Times New Roman"/>
              </a:rPr>
              <a:t>самостоятельности детей в разнообразных видах деятельности.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808" y="3087624"/>
            <a:ext cx="4047744" cy="33253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37032" y="393192"/>
            <a:ext cx="3779520" cy="274320"/>
          </a:xfrm>
          <a:prstGeom prst="rect">
            <a:avLst/>
          </a:prstGeom>
          <a:solidFill>
            <a:srgbClr val="3F7EC9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550"/>
              </a:lnSpc>
              <a:spcAft>
                <a:spcPts val="2170"/>
              </a:spcAft>
            </a:pPr>
            <a:r>
              <a:rPr lang="ru" sz="2300" b="1">
                <a:solidFill>
                  <a:srgbClr val="FFFFFF"/>
                </a:solidFill>
                <a:latin typeface="Times New Roman"/>
              </a:rPr>
              <a:t>Технология «День выбора»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7472" y="1170432"/>
            <a:ext cx="4285488" cy="1584960"/>
          </a:xfrm>
          <a:prstGeom prst="rect">
            <a:avLst/>
          </a:prstGeom>
          <a:solidFill>
            <a:srgbClr val="D2DFF2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  <a:spcBef>
                <a:spcPts val="2170"/>
              </a:spcBef>
              <a:spcAft>
                <a:spcPts val="1260"/>
              </a:spcAft>
            </a:pPr>
            <a:r>
              <a:rPr lang="ru" sz="1800">
                <a:latin typeface="Times New Roman"/>
              </a:rPr>
              <a:t>- воспитанникам старшего дошкольного возраста предлагается выбор деятельности по их интересам, выбор материалов, видов активности, участников совместной деятельности в различных центрах активности группы.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6240" y="3020568"/>
            <a:ext cx="4066032" cy="3258312"/>
          </a:xfrm>
          <a:prstGeom prst="rect">
            <a:avLst/>
          </a:prstGeom>
          <a:solidFill>
            <a:srgbClr val="A5BEE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1260"/>
              </a:spcBef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Задачи «Дня выбора»</a:t>
            </a:r>
          </a:p>
          <a:p>
            <a:pPr indent="0">
              <a:lnSpc>
                <a:spcPts val="2160"/>
              </a:lnSpc>
            </a:pPr>
            <a:r>
              <a:rPr lang="ru" sz="1800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800">
                <a:solidFill>
                  <a:srgbClr val="00205F"/>
                </a:solidFill>
                <a:latin typeface="Times New Roman"/>
              </a:rPr>
              <a:t>развивать детскую инициативу, самостоятельность и ответственность;</a:t>
            </a:r>
          </a:p>
          <a:p>
            <a:pPr indent="0">
              <a:lnSpc>
                <a:spcPts val="2160"/>
              </a:lnSpc>
            </a:pPr>
            <a:r>
              <a:rPr lang="ru" sz="1800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800">
                <a:solidFill>
                  <a:srgbClr val="00205F"/>
                </a:solidFill>
                <a:latin typeface="Times New Roman"/>
              </a:rPr>
              <a:t>воспитывать дружеские отношения между детьми;</a:t>
            </a:r>
          </a:p>
          <a:p>
            <a:pPr indent="0">
              <a:lnSpc>
                <a:spcPts val="2160"/>
              </a:lnSpc>
            </a:pPr>
            <a:r>
              <a:rPr lang="ru" sz="1800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800">
                <a:solidFill>
                  <a:srgbClr val="00205F"/>
                </a:solidFill>
                <a:latin typeface="Times New Roman"/>
              </a:rPr>
              <a:t>формировать умение планировать свои действия и оценивать их результаты;</a:t>
            </a:r>
          </a:p>
          <a:p>
            <a:pPr indent="0">
              <a:lnSpc>
                <a:spcPts val="2160"/>
              </a:lnSpc>
            </a:pPr>
            <a:r>
              <a:rPr lang="ru" sz="1800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800">
                <a:solidFill>
                  <a:srgbClr val="00205F"/>
                </a:solidFill>
                <a:latin typeface="Times New Roman"/>
              </a:rPr>
              <a:t>помогать приобретать опыт взаимодействия (договариваться, не конфликтовать)</a:t>
            </a:r>
          </a:p>
          <a:p>
            <a:pPr indent="0">
              <a:lnSpc>
                <a:spcPts val="2160"/>
              </a:lnSpc>
            </a:pPr>
            <a:r>
              <a:rPr lang="ru" sz="1800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800">
                <a:solidFill>
                  <a:srgbClr val="00205F"/>
                </a:solidFill>
                <a:latin typeface="Times New Roman"/>
              </a:rPr>
              <a:t>помогает поверить в себя, чувствовать себя комфортно.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40808" y="377952"/>
            <a:ext cx="3880104" cy="2709672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marL="101600" indent="0" algn="ctr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Компоненты детской субкультуры, сопровождающие «День выбора»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700" b="1">
                <a:solidFill>
                  <a:srgbClr val="254882"/>
                </a:solidFill>
                <a:latin typeface="Times New Roman"/>
              </a:rPr>
              <a:t>«Правила поведения в группе»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700" b="1">
                <a:solidFill>
                  <a:srgbClr val="254882"/>
                </a:solidFill>
                <a:latin typeface="Times New Roman"/>
              </a:rPr>
              <a:t>«Доска выбора»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700" b="1">
                <a:solidFill>
                  <a:srgbClr val="254882"/>
                </a:solidFill>
                <a:latin typeface="Times New Roman"/>
              </a:rPr>
              <a:t>«Звезда дня»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700" b="1">
                <a:solidFill>
                  <a:srgbClr val="254882"/>
                </a:solidFill>
                <a:latin typeface="Times New Roman"/>
              </a:rPr>
              <a:t>«Наши достижения»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700" b="1">
                <a:solidFill>
                  <a:srgbClr val="254882"/>
                </a:solidFill>
                <a:latin typeface="Times New Roman"/>
              </a:rPr>
              <a:t>Продукты детской деятельности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700" b="1">
                <a:solidFill>
                  <a:srgbClr val="254882"/>
                </a:solidFill>
                <a:latin typeface="Times New Roman"/>
              </a:rPr>
              <a:t>Стена творчества «Мир глазами ребенка»</a:t>
            </a:r>
          </a:p>
          <a:p>
            <a:pPr indent="0">
              <a:lnSpc>
                <a:spcPts val="2160"/>
              </a:lnSpc>
            </a:pPr>
            <a:r>
              <a:rPr lang="ru" sz="1700" b="1">
                <a:solidFill>
                  <a:srgbClr val="C00000"/>
                </a:solidFill>
                <a:latin typeface="Times New Roman"/>
              </a:rPr>
              <a:t>□    </a:t>
            </a:r>
            <a:r>
              <a:rPr lang="ru" sz="1700" b="1">
                <a:solidFill>
                  <a:srgbClr val="254882"/>
                </a:solidFill>
                <a:latin typeface="Times New Roman"/>
              </a:rPr>
              <a:t>Стена «Наша жизнь, наши успехи»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288" y="6537960"/>
            <a:ext cx="3425952" cy="2407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880"/>
              </a:lnSpc>
            </a:pPr>
            <a:r>
              <a:rPr lang="ru" sz="1700" b="1" dirty="0">
                <a:solidFill>
                  <a:srgbClr val="C00000"/>
                </a:solidFill>
                <a:latin typeface="Times New Roman"/>
              </a:rPr>
              <a:t>Периодичность -</a:t>
            </a:r>
            <a:r>
              <a:rPr lang="ru" sz="1700" b="1" dirty="0">
                <a:solidFill>
                  <a:srgbClr val="00205F"/>
                </a:solidFill>
                <a:latin typeface="Times New Roman"/>
              </a:rPr>
              <a:t>1 раз в неделю.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496" y="3048000"/>
            <a:ext cx="2554224" cy="17190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" y="405384"/>
            <a:ext cx="6925056" cy="335280"/>
          </a:xfrm>
          <a:prstGeom prst="rect">
            <a:avLst/>
          </a:prstGeom>
          <a:solidFill>
            <a:srgbClr val="F68E8D"/>
          </a:solidFill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2550"/>
              </a:lnSpc>
            </a:pPr>
            <a:r>
              <a:rPr lang="ru" sz="2300" b="1">
                <a:solidFill>
                  <a:srgbClr val="C00000"/>
                </a:solidFill>
                <a:latin typeface="Times New Roman"/>
              </a:rPr>
              <a:t>I__    Календарный план «Дня выбора»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4296" y="771144"/>
            <a:ext cx="1542288" cy="179832"/>
          </a:xfrm>
          <a:prstGeom prst="rect">
            <a:avLst/>
          </a:prstGeom>
          <a:solidFill>
            <a:srgbClr val="EBECE7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lnSpc>
                <a:spcPts val="1660"/>
              </a:lnSpc>
              <a:spcAft>
                <a:spcPts val="770"/>
              </a:spcAft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«Мы строители»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6032" y="1149096"/>
            <a:ext cx="2206752" cy="137160"/>
          </a:xfrm>
          <a:prstGeom prst="rect">
            <a:avLst/>
          </a:prstGeom>
          <a:solidFill>
            <a:srgbClr val="EBECE7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536"/>
              </a:lnSpc>
            </a:pPr>
            <a:r>
              <a:rPr lang="ru" sz="1100" b="1">
                <a:latin typeface="Times New Roman"/>
              </a:rPr>
              <a:t>Конструирование «Скворечники»: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272" y="1344168"/>
            <a:ext cx="2310384" cy="140208"/>
          </a:xfrm>
          <a:prstGeom prst="rect">
            <a:avLst/>
          </a:prstGeom>
          <a:solidFill>
            <a:srgbClr val="EBECE7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строительный набор Никитиных.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8224" y="1545336"/>
            <a:ext cx="1481328" cy="134112"/>
          </a:xfrm>
          <a:prstGeom prst="rect">
            <a:avLst/>
          </a:prstGeom>
          <a:solidFill>
            <a:srgbClr val="EBECE7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«Мы конструкторы»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1272" y="1740408"/>
            <a:ext cx="1478280" cy="134112"/>
          </a:xfrm>
          <a:prstGeom prst="rect">
            <a:avLst/>
          </a:prstGeom>
          <a:solidFill>
            <a:srgbClr val="EBECE7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конструктор «Лего»;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272" y="1929384"/>
            <a:ext cx="2462784" cy="140208"/>
          </a:xfrm>
          <a:prstGeom prst="rect">
            <a:avLst/>
          </a:prstGeom>
          <a:solidFill>
            <a:srgbClr val="EBECE7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конструктор «Прозрачные кубики».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1904" y="743712"/>
            <a:ext cx="2657856" cy="1926336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marR="88900" indent="0" algn="ctr">
              <a:lnSpc>
                <a:spcPts val="1660"/>
              </a:lnSpc>
              <a:spcAft>
                <a:spcPts val="700"/>
              </a:spcAft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«Здравствуй книжка»</a:t>
            </a:r>
          </a:p>
          <a:p>
            <a:pPr indent="0">
              <a:lnSpc>
                <a:spcPts val="1584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А. Майков «Ласточка примчалась»; Н. Сладков «Ручей»;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latin typeface="Times New Roman"/>
              </a:rPr>
              <a:t>A.    Плещеев «Весна»;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latin typeface="Times New Roman"/>
              </a:rPr>
              <a:t>B.    Бианки «Песенка весенних минут»; Л. Толстой «Птица свила гнездо»;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latin typeface="Times New Roman"/>
              </a:rPr>
              <a:t>C.    Маршак «Март, апрель, май», «Весенние радости», «Солнечная каля».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Заучивание «Подснежник».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39968" y="749808"/>
            <a:ext cx="3066288" cy="1725168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marL="127000" indent="0">
              <a:lnSpc>
                <a:spcPts val="1660"/>
              </a:lnSpc>
              <a:spcAft>
                <a:spcPts val="770"/>
              </a:spcAft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«Центр сюжетно ролевых игр»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Сюжетно-ролевые игры «Деревенское подворье», «Ветеринарная клиника», «Юные экологи», «Сажаем огород».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Игра-перевоплощение «Птицы вернулись в наш город».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Игры по произведениям «Два весёлых гуся», « Воробей с берёзы...».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3840" y="2749296"/>
            <a:ext cx="2743200" cy="1920240"/>
          </a:xfrm>
          <a:prstGeom prst="rect">
            <a:avLst/>
          </a:prstGeom>
          <a:solidFill>
            <a:srgbClr val="E3FDCD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60"/>
              </a:lnSpc>
              <a:spcAft>
                <a:spcPts val="700"/>
              </a:spcAft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«Умелые ручки»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</a:t>
            </a:r>
            <a:r>
              <a:rPr lang="ru" sz="1100" b="1">
                <a:latin typeface="Times New Roman"/>
              </a:rPr>
              <a:t>Лепка «Жаворонки» - солёное тесто, пластилин - по выбору детей.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</a:t>
            </a:r>
            <a:r>
              <a:rPr lang="ru" sz="1100" b="1">
                <a:latin typeface="Times New Roman"/>
              </a:rPr>
              <a:t>Рисование «Просыпается медведь», «Полюбуйся, весна наступила». </a:t>
            </a:r>
            <a:r>
              <a:rPr lang="ru" sz="1100" b="1">
                <a:solidFill>
                  <a:srgbClr val="C00000"/>
                </a:solidFill>
                <a:latin typeface="Times New Roman"/>
              </a:rPr>
              <a:t>■</a:t>
            </a:r>
            <a:r>
              <a:rPr lang="ru" sz="1100" b="1">
                <a:latin typeface="Times New Roman"/>
              </a:rPr>
              <a:t>Аппликация «Ласточка с весною в сени к нам летит.».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</a:t>
            </a:r>
            <a:r>
              <a:rPr lang="ru" sz="1100" b="1">
                <a:latin typeface="Times New Roman"/>
              </a:rPr>
              <a:t>«Пирог из песка «Весенний» - украсить первоцветами из картона.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63824" y="2804160"/>
            <a:ext cx="2036064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660"/>
              </a:lnSpc>
            </a:pPr>
            <a:r>
              <a:rPr lang="ru" sz="1500" b="1">
                <a:solidFill>
                  <a:srgbClr val="00205F"/>
                </a:solidFill>
                <a:latin typeface="Times New Roman"/>
              </a:rPr>
              <a:t>Тема: </a:t>
            </a:r>
            <a:r>
              <a:rPr lang="ru" sz="1500" b="1">
                <a:solidFill>
                  <a:srgbClr val="A81920"/>
                </a:solidFill>
                <a:latin typeface="Times New Roman"/>
              </a:rPr>
              <a:t>Весна. Признаки весны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46064" y="2749296"/>
            <a:ext cx="2999232" cy="1371600"/>
          </a:xfrm>
          <a:prstGeom prst="rect">
            <a:avLst/>
          </a:prstGeom>
          <a:solidFill>
            <a:srgbClr val="E3FDCD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60"/>
              </a:lnSpc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«Наша лаборатория»</a:t>
            </a:r>
          </a:p>
          <a:p>
            <a:pPr marL="190500" indent="-19050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Опыты с почвой:</a:t>
            </a:r>
          </a:p>
          <a:p>
            <a:pPr marL="88900" indent="0">
              <a:lnSpc>
                <a:spcPts val="1536"/>
              </a:lnSpc>
            </a:pPr>
            <a:r>
              <a:rPr lang="ru" sz="1100" b="1">
                <a:latin typeface="Times New Roman"/>
              </a:rPr>
              <a:t>-    «Из чего состоит почва»;</a:t>
            </a:r>
          </a:p>
          <a:p>
            <a:pPr marL="88900" indent="0">
              <a:lnSpc>
                <a:spcPts val="1536"/>
              </a:lnSpc>
              <a:spcAft>
                <a:spcPts val="1050"/>
              </a:spcAft>
            </a:pPr>
            <a:r>
              <a:rPr lang="ru" sz="1100" b="1">
                <a:latin typeface="Times New Roman"/>
              </a:rPr>
              <a:t>-    «Есть ли в почве воздух и вода».</a:t>
            </a:r>
          </a:p>
          <a:p>
            <a:pPr marL="190500" indent="-190500">
              <a:lnSpc>
                <a:spcPts val="1584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Продуктивная деятельность: «Кому нужна почва?».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90144" y="4821936"/>
            <a:ext cx="2535936" cy="1170432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indent="127000">
              <a:lnSpc>
                <a:spcPts val="1660"/>
              </a:lnSpc>
              <a:spcAft>
                <a:spcPts val="1050"/>
              </a:spcAft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«Музыкальный центр»</a:t>
            </a:r>
          </a:p>
          <a:p>
            <a:pPr indent="127000">
              <a:lnSpc>
                <a:spcPts val="1536"/>
              </a:lnSpc>
            </a:pPr>
            <a:r>
              <a:rPr lang="ru" sz="1100" b="1">
                <a:latin typeface="Times New Roman"/>
              </a:rPr>
              <a:t>Придумывание движений к мелодии аудиозапись «Звуки весны».</a:t>
            </a:r>
          </a:p>
          <a:p>
            <a:pPr indent="127000">
              <a:lnSpc>
                <a:spcPts val="1536"/>
              </a:lnSpc>
            </a:pPr>
            <a:r>
              <a:rPr lang="ru" sz="1100" b="1">
                <a:latin typeface="Times New Roman"/>
              </a:rPr>
              <a:t>Игра на металлофоне «Весенняя капель» по схеме.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048000" y="4821936"/>
            <a:ext cx="2584704" cy="1402080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marR="127000" indent="0" algn="ctr">
              <a:lnSpc>
                <a:spcPts val="1660"/>
              </a:lnSpc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«Спорт и здоровье»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Подвижные игры</a:t>
            </a:r>
          </a:p>
          <a:p>
            <a:pPr marL="139700" indent="0">
              <a:lnSpc>
                <a:spcPts val="1536"/>
              </a:lnSpc>
            </a:pPr>
            <a:r>
              <a:rPr lang="ru" sz="1100" b="1">
                <a:latin typeface="Times New Roman"/>
              </a:rPr>
              <a:t>-    «Медведь и пчёлы» - лазанье;</a:t>
            </a:r>
          </a:p>
          <a:p>
            <a:pPr marL="139700" indent="0">
              <a:lnSpc>
                <a:spcPts val="1536"/>
              </a:lnSpc>
            </a:pPr>
            <a:r>
              <a:rPr lang="ru" sz="1100" b="1">
                <a:latin typeface="Times New Roman"/>
              </a:rPr>
              <a:t>-    «Школа мяча» - метание;</a:t>
            </a:r>
          </a:p>
          <a:p>
            <a:pPr marL="139700" indent="0">
              <a:lnSpc>
                <a:spcPts val="1536"/>
              </a:lnSpc>
            </a:pPr>
            <a:r>
              <a:rPr lang="ru" sz="1100" b="1">
                <a:latin typeface="Times New Roman"/>
              </a:rPr>
              <a:t>-    «Гори, гори ясно!» - народная игра.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Пальчиковая игра «Одуванчик».</a:t>
            </a:r>
          </a:p>
          <a:p>
            <a:pPr indent="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Физкультминутка «Солнышко».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839968" y="4821936"/>
            <a:ext cx="2913888" cy="1853184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marR="165100" indent="0" algn="ctr">
              <a:lnSpc>
                <a:spcPts val="2064"/>
              </a:lnSpc>
            </a:pPr>
            <a:r>
              <a:rPr lang="ru" sz="1500" b="1">
                <a:solidFill>
                  <a:srgbClr val="C00000"/>
                </a:solidFill>
                <a:latin typeface="Times New Roman"/>
              </a:rPr>
              <a:t>«Центр математического развития»</a:t>
            </a:r>
          </a:p>
          <a:p>
            <a:pPr marL="190500" indent="-190500">
              <a:lnSpc>
                <a:spcPts val="1536"/>
              </a:lnSpc>
            </a:pPr>
            <a:r>
              <a:rPr lang="ru" sz="1100" b="1">
                <a:latin typeface="Times New Roman"/>
              </a:rPr>
              <a:t>Игры с набором «Пертра»:</a:t>
            </a:r>
          </a:p>
          <a:p>
            <a:pPr marL="190500" indent="-19050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«Сделай клумбу» (геометрические фигуры);</a:t>
            </a:r>
          </a:p>
          <a:p>
            <a:pPr marL="190500" indent="-19050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«Посади дерево» (цвет, количество, заполнить картограф);</a:t>
            </a:r>
          </a:p>
          <a:p>
            <a:pPr marL="190500" indent="-190500">
              <a:lnSpc>
                <a:spcPts val="1536"/>
              </a:lnSpc>
            </a:pPr>
            <a:r>
              <a:rPr lang="ru" sz="1100" b="1">
                <a:solidFill>
                  <a:srgbClr val="C00000"/>
                </a:solidFill>
                <a:latin typeface="Times New Roman"/>
              </a:rPr>
              <a:t>■    </a:t>
            </a:r>
            <a:r>
              <a:rPr lang="ru" sz="1100" b="1">
                <a:latin typeface="Times New Roman"/>
              </a:rPr>
              <a:t>«Построй забор для дачи» (высота предметов, цвет, счёт).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984" y="2453640"/>
            <a:ext cx="4108704" cy="30876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360" y="0"/>
            <a:ext cx="4358640" cy="20330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4152" y="1136904"/>
            <a:ext cx="4023360" cy="1310640"/>
          </a:xfrm>
          <a:prstGeom prst="rect">
            <a:avLst/>
          </a:prstGeom>
          <a:solidFill>
            <a:srgbClr val="EBECE7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880"/>
              </a:lnSpc>
            </a:pPr>
            <a:r>
              <a:rPr lang="ru" sz="2300" b="1" i="1">
                <a:solidFill>
                  <a:srgbClr val="C00000"/>
                </a:solidFill>
                <a:latin typeface="Times New Roman"/>
              </a:rPr>
              <a:t>«Быть свободным - значит не предаваться безделью, а самостоятельно решать, что делать и чего не делать»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6072" y="2599944"/>
            <a:ext cx="4547616" cy="640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2880"/>
              </a:lnSpc>
              <a:spcAft>
                <a:spcPts val="14630"/>
              </a:spcAft>
            </a:pPr>
            <a:r>
              <a:rPr lang="ru" sz="2300" b="1" i="1">
                <a:solidFill>
                  <a:srgbClr val="0070C0"/>
                </a:solidFill>
                <a:latin typeface="Times New Roman"/>
              </a:rPr>
              <a:t>Жан де Лабрюйер французский писатель-моралист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9280" y="5800344"/>
            <a:ext cx="5617464" cy="4145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lnSpc>
                <a:spcPts val="4360"/>
              </a:lnSpc>
              <a:spcBef>
                <a:spcPts val="14630"/>
              </a:spcBef>
            </a:pPr>
            <a:r>
              <a:rPr lang="ru" sz="3900" b="1">
                <a:solidFill>
                  <a:srgbClr val="C00000"/>
                </a:solidFill>
                <a:latin typeface="Arial"/>
              </a:rPr>
              <a:t>Спасибо за внимание!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767</Words>
  <Application>Microsoft Office PowerPoint</Application>
  <PresentationFormat>Экран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cp:keywords/>
  <cp:lastModifiedBy>Windows User</cp:lastModifiedBy>
  <cp:revision>5</cp:revision>
  <dcterms:modified xsi:type="dcterms:W3CDTF">2021-10-27T03:27:26Z</dcterms:modified>
</cp:coreProperties>
</file>