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5" r:id="rId12"/>
    <p:sldId id="286" r:id="rId13"/>
    <p:sldId id="288" r:id="rId14"/>
  </p:sldIdLst>
  <p:sldSz cx="10688638" cy="756285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80" d="100"/>
          <a:sy n="80" d="100"/>
        </p:scale>
        <p:origin x="9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03392" cy="34168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904" y="70104"/>
            <a:ext cx="3316224" cy="43891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86968" y="4785360"/>
            <a:ext cx="8125968" cy="3870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3780"/>
              </a:lnSpc>
              <a:spcBef>
                <a:spcPts val="1330"/>
              </a:spcBef>
            </a:pPr>
            <a:r>
              <a:rPr lang="ru" sz="3100" b="1">
                <a:solidFill>
                  <a:srgbClr val="C00000"/>
                </a:solidFill>
                <a:latin typeface="Calibri"/>
              </a:rPr>
              <a:t>Детский совет как форма поддержки детской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6112" y="5355336"/>
            <a:ext cx="9101328" cy="14752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3840"/>
              </a:lnSpc>
            </a:pPr>
            <a:r>
              <a:rPr lang="ru" sz="3100" b="1" dirty="0">
                <a:solidFill>
                  <a:srgbClr val="C00000"/>
                </a:solidFill>
                <a:latin typeface="Calibri"/>
              </a:rPr>
              <a:t>инициативы, вовлечения детей в планирование образовательной </a:t>
            </a:r>
            <a:r>
              <a:rPr lang="ru" sz="3100" b="1" dirty="0" smtClean="0">
                <a:solidFill>
                  <a:srgbClr val="C00000"/>
                </a:solidFill>
                <a:latin typeface="Calibri"/>
              </a:rPr>
              <a:t>деятельности</a:t>
            </a:r>
            <a:endParaRPr lang="ru" sz="3100" b="1" dirty="0">
              <a:solidFill>
                <a:srgbClr val="C00000"/>
              </a:solidFill>
              <a:latin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032" y="204216"/>
            <a:ext cx="5376672" cy="58155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7888" y="490728"/>
            <a:ext cx="3471672" cy="2865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810"/>
              </a:lnSpc>
            </a:pPr>
            <a:r>
              <a:rPr lang="ru" sz="2300" b="1">
                <a:solidFill>
                  <a:srgbClr val="C00000"/>
                </a:solidFill>
                <a:latin typeface="Calibri"/>
              </a:rPr>
              <a:t>Структура детского совета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6032" y="1018032"/>
            <a:ext cx="4953000" cy="49743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160"/>
              </a:lnSpc>
            </a:pPr>
            <a:r>
              <a:rPr lang="ru" sz="1900" b="1" u="sng" dirty="0">
                <a:solidFill>
                  <a:srgbClr val="C00000"/>
                </a:solidFill>
                <a:latin typeface="Calibri"/>
              </a:rPr>
              <a:t>Утренний круг</a:t>
            </a:r>
          </a:p>
          <a:p>
            <a:pPr marL="279400" indent="-279400">
              <a:lnSpc>
                <a:spcPts val="2160"/>
              </a:lnSpc>
            </a:pPr>
            <a:r>
              <a:rPr lang="ru" sz="1700" dirty="0">
                <a:latin typeface="Arial Unicode MS"/>
              </a:rPr>
              <a:t>✓</a:t>
            </a:r>
            <a:r>
              <a:rPr lang="ru" sz="1900" dirty="0">
                <a:latin typeface="Calibri"/>
              </a:rPr>
              <a:t>    Приветствие </a:t>
            </a:r>
            <a:r>
              <a:rPr lang="ru" sz="1800" dirty="0">
                <a:latin typeface="Calibri"/>
              </a:rPr>
              <a:t>(поздравления, пожелания, комплименты, подарки)</a:t>
            </a:r>
          </a:p>
          <a:p>
            <a:pPr indent="0">
              <a:lnSpc>
                <a:spcPts val="2160"/>
              </a:lnSpc>
            </a:pPr>
            <a:r>
              <a:rPr lang="ru" sz="1700" dirty="0">
                <a:latin typeface="Arial Unicode MS"/>
              </a:rPr>
              <a:t>✓</a:t>
            </a:r>
            <a:r>
              <a:rPr lang="ru" sz="1900" dirty="0">
                <a:latin typeface="Calibri"/>
              </a:rPr>
              <a:t>    Определение </a:t>
            </a:r>
            <a:r>
              <a:rPr lang="ru" sz="1800" dirty="0">
                <a:latin typeface="Calibri"/>
              </a:rPr>
              <a:t>полного </a:t>
            </a:r>
            <a:r>
              <a:rPr lang="ru" sz="1900" dirty="0">
                <a:latin typeface="Calibri"/>
              </a:rPr>
              <a:t>состава группы</a:t>
            </a:r>
          </a:p>
          <a:p>
            <a:pPr indent="0">
              <a:lnSpc>
                <a:spcPts val="2160"/>
              </a:lnSpc>
            </a:pPr>
            <a:r>
              <a:rPr lang="ru" sz="1700" dirty="0">
                <a:latin typeface="Arial Unicode MS"/>
              </a:rPr>
              <a:t>✓</a:t>
            </a:r>
            <a:r>
              <a:rPr lang="ru" sz="1900" dirty="0">
                <a:latin typeface="Calibri"/>
              </a:rPr>
              <a:t>    Оглашение дня недели и даты</a:t>
            </a:r>
          </a:p>
          <a:p>
            <a:pPr indent="0">
              <a:lnSpc>
                <a:spcPts val="2160"/>
              </a:lnSpc>
            </a:pPr>
            <a:r>
              <a:rPr lang="ru" sz="1700" dirty="0">
                <a:latin typeface="Arial Unicode MS"/>
              </a:rPr>
              <a:t>✓</a:t>
            </a:r>
            <a:r>
              <a:rPr lang="ru" sz="1900" dirty="0">
                <a:latin typeface="Calibri"/>
              </a:rPr>
              <a:t>    Описание погоды</a:t>
            </a:r>
          </a:p>
          <a:p>
            <a:pPr indent="0">
              <a:lnSpc>
                <a:spcPts val="2160"/>
              </a:lnSpc>
            </a:pPr>
            <a:r>
              <a:rPr lang="ru" sz="1700" dirty="0">
                <a:latin typeface="Arial Unicode MS"/>
              </a:rPr>
              <a:t>✓</a:t>
            </a:r>
            <a:r>
              <a:rPr lang="ru" sz="1900" dirty="0">
                <a:latin typeface="Calibri"/>
              </a:rPr>
              <a:t>    Игры </a:t>
            </a:r>
            <a:r>
              <a:rPr lang="ru" sz="1800" dirty="0">
                <a:latin typeface="Calibri"/>
              </a:rPr>
              <a:t>(тренинг, пение, слушание)</a:t>
            </a:r>
          </a:p>
          <a:p>
            <a:pPr indent="0">
              <a:lnSpc>
                <a:spcPts val="2160"/>
              </a:lnSpc>
              <a:spcAft>
                <a:spcPts val="490"/>
              </a:spcAft>
            </a:pPr>
            <a:r>
              <a:rPr lang="ru" sz="1700" dirty="0">
                <a:latin typeface="Arial Unicode MS"/>
              </a:rPr>
              <a:t>✓</a:t>
            </a:r>
            <a:r>
              <a:rPr lang="ru" sz="1900" dirty="0">
                <a:latin typeface="Calibri"/>
              </a:rPr>
              <a:t>    Обмен новостями, рассказывание историй</a:t>
            </a:r>
          </a:p>
          <a:p>
            <a:pPr indent="0">
              <a:lnSpc>
                <a:spcPts val="2160"/>
              </a:lnSpc>
            </a:pPr>
            <a:r>
              <a:rPr lang="ru" sz="1900" b="1" u="sng" dirty="0">
                <a:solidFill>
                  <a:srgbClr val="C00000"/>
                </a:solidFill>
                <a:latin typeface="Calibri"/>
              </a:rPr>
              <a:t>Детский совет</a:t>
            </a:r>
          </a:p>
          <a:p>
            <a:pPr indent="0">
              <a:lnSpc>
                <a:spcPts val="2160"/>
              </a:lnSpc>
              <a:spcAft>
                <a:spcPts val="490"/>
              </a:spcAft>
            </a:pPr>
            <a:r>
              <a:rPr lang="ru" sz="1700" b="1" dirty="0">
                <a:latin typeface="Arial Unicode MS"/>
              </a:rPr>
              <a:t>✓</a:t>
            </a:r>
            <a:r>
              <a:rPr lang="ru" sz="1900" dirty="0">
                <a:latin typeface="Calibri"/>
              </a:rPr>
              <a:t>Планирование</a:t>
            </a:r>
            <a:r>
              <a:rPr lang="ru" sz="1900" b="1" dirty="0">
                <a:latin typeface="Calibri"/>
              </a:rPr>
              <a:t> </a:t>
            </a:r>
            <a:r>
              <a:rPr lang="ru" sz="1800" dirty="0">
                <a:latin typeface="Calibri"/>
              </a:rPr>
              <a:t>(выбор темы недели, проекта, презентация центров, формулирование идей, составление плана на неделю, на день, выбор деятельности</a:t>
            </a:r>
            <a:r>
              <a:rPr lang="ru" sz="1800" dirty="0" smtClean="0">
                <a:latin typeface="Calibri"/>
              </a:rPr>
              <a:t>)</a:t>
            </a:r>
          </a:p>
          <a:p>
            <a:pPr indent="0">
              <a:lnSpc>
                <a:spcPts val="2160"/>
              </a:lnSpc>
              <a:spcAft>
                <a:spcPts val="490"/>
              </a:spcAft>
            </a:pPr>
            <a:r>
              <a:rPr lang="ru" sz="1800" dirty="0" smtClean="0">
                <a:latin typeface="Calibri"/>
              </a:rPr>
              <a:t> </a:t>
            </a:r>
            <a:r>
              <a:rPr lang="ru" sz="1700" b="1" dirty="0">
                <a:latin typeface="Arial Unicode MS"/>
              </a:rPr>
              <a:t>✓</a:t>
            </a:r>
            <a:r>
              <a:rPr lang="ru" sz="1900" dirty="0">
                <a:latin typeface="Calibri"/>
              </a:rPr>
              <a:t>Подведение итогов </a:t>
            </a:r>
            <a:r>
              <a:rPr lang="ru" sz="1800" dirty="0">
                <a:latin typeface="Calibri"/>
              </a:rPr>
              <a:t>(работы в центре, проекта, дня, недели)</a:t>
            </a:r>
          </a:p>
          <a:p>
            <a:pPr marL="622300" indent="-342900">
              <a:lnSpc>
                <a:spcPts val="1824"/>
              </a:lnSpc>
              <a:buFont typeface="Wingdings" panose="05000000000000000000" pitchFamily="2" charset="2"/>
              <a:buChar char="§"/>
            </a:pPr>
            <a:r>
              <a:rPr lang="ru" sz="1900" b="1" dirty="0">
                <a:solidFill>
                  <a:srgbClr val="C00000"/>
                </a:solidFill>
                <a:latin typeface="Calibri"/>
              </a:rPr>
              <a:t>Выбрать тему</a:t>
            </a:r>
            <a:r>
              <a:rPr lang="ru" sz="1900" b="1" dirty="0">
                <a:solidFill>
                  <a:srgbClr val="D77474"/>
                </a:solidFill>
                <a:latin typeface="Calibri"/>
              </a:rPr>
              <a:t>...</a:t>
            </a:r>
          </a:p>
          <a:p>
            <a:pPr marL="622300" indent="-342900">
              <a:lnSpc>
                <a:spcPts val="1824"/>
              </a:lnSpc>
              <a:buFont typeface="Wingdings" panose="05000000000000000000" pitchFamily="2" charset="2"/>
              <a:buChar char="§"/>
            </a:pPr>
            <a:r>
              <a:rPr lang="ru" sz="1900" b="1" dirty="0">
                <a:solidFill>
                  <a:srgbClr val="C00000"/>
                </a:solidFill>
                <a:latin typeface="Calibri"/>
              </a:rPr>
              <a:t>Заполнить модель трех </a:t>
            </a:r>
            <a:r>
              <a:rPr lang="ru" sz="1900" b="1" dirty="0" smtClean="0">
                <a:solidFill>
                  <a:srgbClr val="C00000"/>
                </a:solidFill>
                <a:latin typeface="Calibri"/>
              </a:rPr>
              <a:t>вопросов: Что  знаем? Что  хотим узнать?  Где можем узнать?</a:t>
            </a:r>
            <a:endParaRPr lang="ru" sz="1900" b="1" dirty="0">
              <a:solidFill>
                <a:srgbClr val="C00000"/>
              </a:solidFill>
              <a:latin typeface="Calibri"/>
            </a:endParaRPr>
          </a:p>
          <a:p>
            <a:pPr marL="622300" indent="-342900">
              <a:lnSpc>
                <a:spcPts val="1824"/>
              </a:lnSpc>
              <a:spcAft>
                <a:spcPts val="840"/>
              </a:spcAft>
              <a:buFont typeface="Wingdings" panose="05000000000000000000" pitchFamily="2" charset="2"/>
              <a:buChar char="§"/>
            </a:pPr>
            <a:r>
              <a:rPr lang="ru" sz="1900" b="1" dirty="0">
                <a:solidFill>
                  <a:srgbClr val="C00000"/>
                </a:solidFill>
                <a:latin typeface="Calibri"/>
              </a:rPr>
              <a:t>Наметить план.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09032" y="6260592"/>
            <a:ext cx="5099304" cy="5913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320"/>
              </a:lnSpc>
              <a:spcBef>
                <a:spcPts val="840"/>
              </a:spcBef>
            </a:pPr>
            <a:r>
              <a:rPr lang="ru" sz="1900" b="1" dirty="0">
                <a:latin typeface="Calibri"/>
              </a:rPr>
              <a:t>Детский совет </a:t>
            </a:r>
            <a:r>
              <a:rPr lang="ru" sz="1900" b="1" dirty="0">
                <a:solidFill>
                  <a:srgbClr val="C00000"/>
                </a:solidFill>
                <a:latin typeface="Calibri"/>
              </a:rPr>
              <a:t>НЕ </a:t>
            </a:r>
            <a:r>
              <a:rPr lang="ru" sz="1900" b="1" dirty="0">
                <a:latin typeface="Calibri"/>
              </a:rPr>
              <a:t>занятие!</a:t>
            </a:r>
          </a:p>
          <a:p>
            <a:pPr indent="0">
              <a:lnSpc>
                <a:spcPts val="2320"/>
              </a:lnSpc>
            </a:pPr>
            <a:r>
              <a:rPr lang="ru" sz="1900" b="1" dirty="0">
                <a:latin typeface="Calibri"/>
              </a:rPr>
              <a:t>Участие в нем </a:t>
            </a:r>
            <a:r>
              <a:rPr lang="ru" sz="1900" b="1" dirty="0">
                <a:solidFill>
                  <a:srgbClr val="C00000"/>
                </a:solidFill>
                <a:latin typeface="Calibri"/>
              </a:rPr>
              <a:t>НЕ </a:t>
            </a:r>
            <a:r>
              <a:rPr lang="ru" sz="1900" b="1" dirty="0">
                <a:latin typeface="Calibri"/>
              </a:rPr>
              <a:t>может быть принуждением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0" y="268224"/>
            <a:ext cx="1301496" cy="13014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8224" y="624840"/>
            <a:ext cx="8427720" cy="4831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304800" algn="just">
              <a:lnSpc>
                <a:spcPts val="2400"/>
              </a:lnSpc>
            </a:pPr>
            <a:r>
              <a:rPr lang="ru" sz="1800">
                <a:latin typeface="Calibri"/>
              </a:rPr>
              <a:t>Технология детского совета дает возможность каждому ребенку быть соавтором коллективной жизни группы, вносить в нее то, что ему интересно в данный момент, делиться тем, что чем он сам увлечен, озабочен, узнать, что думают по этому поводу его сверстники.</a:t>
            </a:r>
          </a:p>
          <a:p>
            <a:pPr indent="304800" algn="just">
              <a:lnSpc>
                <a:spcPts val="2400"/>
              </a:lnSpc>
            </a:pPr>
            <a:r>
              <a:rPr lang="ru" sz="1800">
                <a:latin typeface="Calibri"/>
              </a:rPr>
              <a:t>Совместное планирование - это технология со-конструктивистского подхода, где одинаково востребованы активность и инициатива педагога и детей.</a:t>
            </a:r>
          </a:p>
          <a:p>
            <a:pPr indent="304800" algn="just">
              <a:lnSpc>
                <a:spcPts val="2400"/>
              </a:lnSpc>
            </a:pPr>
            <a:r>
              <a:rPr lang="ru" sz="1800">
                <a:latin typeface="Calibri"/>
              </a:rPr>
              <a:t>Это фундамент мотивации образовательной деятельности, потому что каждый из ее участников внес свой вклад в выбор содержания и видов деятельности на определенный период времени. А детско-взрослые проекты - это увлекательный способ реализации своих планов.</a:t>
            </a:r>
          </a:p>
          <a:p>
            <a:pPr indent="304800" algn="just">
              <a:lnSpc>
                <a:spcPts val="2400"/>
              </a:lnSpc>
            </a:pPr>
            <a:r>
              <a:rPr lang="ru" sz="1800">
                <a:latin typeface="Calibri"/>
              </a:rPr>
              <a:t>Такая организация образовательной деятельности предполагает структурное (центры детских интересов) и содержательное (разнообразие познавательной информации и видов деятельности) формирование предметно-пространственной среды, которая становится образовательным ресурсом.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96" y="280416"/>
            <a:ext cx="9381744" cy="65775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3296" y="280416"/>
            <a:ext cx="3413760" cy="3352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810"/>
              </a:lnSpc>
            </a:pPr>
            <a:r>
              <a:rPr lang="ru" sz="2300" b="1">
                <a:solidFill>
                  <a:srgbClr val="C00000"/>
                </a:solidFill>
                <a:latin typeface="Calibri"/>
              </a:rPr>
              <a:t>Образовательные задачи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512" y="170688"/>
            <a:ext cx="1487424" cy="14874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94304" y="3422904"/>
            <a:ext cx="4925568" cy="33832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3780"/>
              </a:lnSpc>
            </a:pPr>
            <a:r>
              <a:rPr lang="ru" sz="3100" b="1">
                <a:solidFill>
                  <a:srgbClr val="FF0000"/>
                </a:solidFill>
                <a:latin typeface="Calibri"/>
              </a:rPr>
              <a:t>СПАСИБО ЗА ВНИМАНИЕ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213360"/>
            <a:ext cx="3919728" cy="26639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088" y="3121152"/>
            <a:ext cx="3761232" cy="3627120"/>
          </a:xfrm>
          <a:prstGeom prst="rect">
            <a:avLst/>
          </a:prstGeom>
          <a:solidFill>
            <a:srgbClr val="ECEBE1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400"/>
              </a:lnSpc>
            </a:pPr>
            <a:r>
              <a:rPr lang="ru" sz="1900" b="1" u="sng">
                <a:solidFill>
                  <a:srgbClr val="C00000"/>
                </a:solidFill>
                <a:latin typeface="Calibri"/>
              </a:rPr>
              <a:t>Образовательная программа</a:t>
            </a:r>
          </a:p>
          <a:p>
            <a:pPr indent="0">
              <a:lnSpc>
                <a:spcPts val="2400"/>
              </a:lnSpc>
            </a:pPr>
            <a:r>
              <a:rPr lang="ru" sz="1900" b="1" u="sng">
                <a:solidFill>
                  <a:srgbClr val="C00000"/>
                </a:solidFill>
                <a:latin typeface="Calibri"/>
              </a:rPr>
              <a:t>должна быть направлена на:</a:t>
            </a:r>
          </a:p>
          <a:p>
            <a:pPr indent="0">
              <a:lnSpc>
                <a:spcPts val="2400"/>
              </a:lnSpc>
            </a:pPr>
            <a:r>
              <a:rPr lang="ru" sz="1800">
                <a:latin typeface="Calibri"/>
              </a:rPr>
              <a:t>«...создание условий развития ребенка, открывающих возможности для его позитивной социализации, его личностного развития, развития инициативы и творческих способностей на основе сотрудничества со взрослыми и сверстниками и соответствующим возрасту видам деятельности.»    п.2.4.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36592" y="536448"/>
            <a:ext cx="5248656" cy="5730240"/>
          </a:xfrm>
          <a:prstGeom prst="rect">
            <a:avLst/>
          </a:prstGeom>
          <a:solidFill>
            <a:srgbClr val="ECEBE1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400"/>
              </a:lnSpc>
            </a:pPr>
            <a:r>
              <a:rPr lang="ru" sz="1900" b="1" u="sng">
                <a:solidFill>
                  <a:srgbClr val="C00000"/>
                </a:solidFill>
                <a:latin typeface="Calibri"/>
              </a:rPr>
              <a:t>Задачи (в том числе):</a:t>
            </a:r>
          </a:p>
          <a:p>
            <a:pPr indent="0">
              <a:lnSpc>
                <a:spcPts val="2400"/>
              </a:lnSpc>
            </a:pPr>
            <a:r>
              <a:rPr lang="ru" sz="1800">
                <a:latin typeface="Calibri"/>
              </a:rPr>
              <a:t>«.усвоение норм и ценностей, принятых в обществе, включая моральные и нравственные ценности; развитие общения и взаимодействия ребенка со взрослыми и сверстниками; становление самостоятельности, целенаправленности и саморегуляции собственных действий; 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. к сообществу детей и взрослых в Организации; формирование позитивных установок к различным видам труда и творчества; формирование основ безопасного поведения в быту, социуме, природе»</a:t>
            </a:r>
          </a:p>
          <a:p>
            <a:pPr indent="0" algn="r">
              <a:lnSpc>
                <a:spcPts val="2400"/>
              </a:lnSpc>
            </a:pPr>
            <a:r>
              <a:rPr lang="ru" sz="1800">
                <a:latin typeface="Calibri"/>
              </a:rPr>
              <a:t>п. 2.6.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78936" cy="23926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81912" y="313944"/>
            <a:ext cx="944880" cy="914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510"/>
              </a:lnSpc>
              <a:spcAft>
                <a:spcPts val="980"/>
              </a:spcAft>
            </a:pPr>
            <a:r>
              <a:rPr lang="ru" sz="450">
                <a:solidFill>
                  <a:srgbClr val="FFFFFF"/>
                </a:solidFill>
                <a:latin typeface="Microsoft Sans Serif"/>
              </a:rPr>
              <a:t>ФЕДЕРАЛЬНЫЙ ЗАКОН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83792" y="524256"/>
            <a:ext cx="1341120" cy="12496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040"/>
              </a:lnSpc>
              <a:spcBef>
                <a:spcPts val="980"/>
              </a:spcBef>
            </a:pPr>
            <a:r>
              <a:rPr lang="ru" sz="850" b="1" spc="50">
                <a:solidFill>
                  <a:srgbClr val="FFFFFF"/>
                </a:solidFill>
                <a:latin typeface="Constantia"/>
              </a:rPr>
              <a:t>ОБ ОБРАЗОВАНИИ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83792" y="694944"/>
            <a:ext cx="1341120" cy="10058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620"/>
              </a:lnSpc>
              <a:spcAft>
                <a:spcPts val="11970"/>
              </a:spcAft>
            </a:pPr>
            <a:r>
              <a:rPr lang="ru" sz="550">
                <a:solidFill>
                  <a:srgbClr val="FFFFFF"/>
                </a:solidFill>
                <a:latin typeface="Microsoft Sans Serif"/>
              </a:rPr>
              <a:t>В РОССИЙСКОЙ ФЕДЕРАЦИИ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32688" y="2822448"/>
            <a:ext cx="9101328" cy="2087880"/>
          </a:xfrm>
          <a:prstGeom prst="rect">
            <a:avLst/>
          </a:prstGeom>
          <a:solidFill>
            <a:srgbClr val="ECEBE1"/>
          </a:solidFill>
        </p:spPr>
        <p:txBody>
          <a:bodyPr lIns="0" tIns="0" rIns="0" bIns="0">
            <a:noAutofit/>
          </a:bodyPr>
          <a:lstStyle/>
          <a:p>
            <a:pPr marL="419100" marR="1371600" indent="-419100">
              <a:lnSpc>
                <a:spcPts val="1896"/>
              </a:lnSpc>
              <a:spcBef>
                <a:spcPts val="11970"/>
              </a:spcBef>
              <a:spcAft>
                <a:spcPts val="2030"/>
              </a:spcAft>
            </a:pPr>
            <a:r>
              <a:rPr lang="ru" sz="1800">
                <a:solidFill>
                  <a:srgbClr val="800080"/>
                </a:solidFill>
                <a:latin typeface="Calibri"/>
              </a:rPr>
              <a:t>•    </a:t>
            </a:r>
            <a:r>
              <a:rPr lang="ru" sz="1800">
                <a:latin typeface="Calibri"/>
              </a:rPr>
              <a:t>Задача состоит в том, чтобы создать условия для взаимопонимания и сотрудничества между людьми...</a:t>
            </a:r>
          </a:p>
          <a:p>
            <a:pPr marL="419100" indent="-419100">
              <a:lnSpc>
                <a:spcPts val="1896"/>
              </a:lnSpc>
              <a:spcAft>
                <a:spcPts val="3220"/>
              </a:spcAft>
            </a:pPr>
            <a:r>
              <a:rPr lang="ru" sz="1800">
                <a:solidFill>
                  <a:srgbClr val="800080"/>
                </a:solidFill>
                <a:latin typeface="Calibri"/>
              </a:rPr>
              <a:t>•    </a:t>
            </a:r>
            <a:r>
              <a:rPr lang="ru" sz="1800">
                <a:latin typeface="Calibri"/>
              </a:rPr>
              <a:t>Содержание образования должно учитывать разнообразие мировоззренческих подходов, способствовать реализации права обучающихся на свободный выбор мнений и убеждений, обеспечивать развитие способностей каждого человека, формирование и развитие его личности в соответствии с принятыми в семье и обществе духовно-нравственными и социокультурными ценностями.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14672" y="5477256"/>
            <a:ext cx="4873752" cy="2590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20"/>
              </a:lnSpc>
              <a:spcBef>
                <a:spcPts val="3220"/>
              </a:spcBef>
            </a:pPr>
            <a:r>
              <a:rPr lang="ru" sz="1900" b="1">
                <a:solidFill>
                  <a:srgbClr val="C00000"/>
                </a:solidFill>
                <a:latin typeface="Calibri"/>
              </a:rPr>
              <a:t>Статья 12 ФЗ. Образовательные программы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551" y="1795272"/>
            <a:ext cx="5507736" cy="40142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32" y="2078736"/>
            <a:ext cx="530352" cy="4175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32" y="2910840"/>
            <a:ext cx="530352" cy="4206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32" y="3742944"/>
            <a:ext cx="530352" cy="41757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8744" y="621792"/>
            <a:ext cx="2215896" cy="3352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3300"/>
              </a:lnSpc>
            </a:pPr>
            <a:r>
              <a:rPr lang="ru" sz="2700" b="1">
                <a:solidFill>
                  <a:srgbClr val="C00000"/>
                </a:solidFill>
                <a:latin typeface="Calibri"/>
              </a:rPr>
              <a:t>Детский совет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96696" y="2130552"/>
            <a:ext cx="4184904" cy="2209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1028700" indent="0">
              <a:lnSpc>
                <a:spcPts val="2304"/>
              </a:lnSpc>
              <a:spcAft>
                <a:spcPts val="630"/>
              </a:spcAft>
            </a:pPr>
            <a:r>
              <a:rPr lang="ru" sz="1800">
                <a:latin typeface="Calibri"/>
              </a:rPr>
              <a:t>достигнуть баланса инициатив взрослых и детей,</a:t>
            </a:r>
          </a:p>
          <a:p>
            <a:pPr indent="0">
              <a:lnSpc>
                <a:spcPts val="2280"/>
              </a:lnSpc>
              <a:spcAft>
                <a:spcPts val="630"/>
              </a:spcAft>
            </a:pPr>
            <a:r>
              <a:rPr lang="ru" sz="1800">
                <a:latin typeface="Calibri"/>
              </a:rPr>
              <a:t>развить у детей способность управлять своей свободой и выбирать содержание своего обучения;</a:t>
            </a:r>
          </a:p>
          <a:p>
            <a:pPr marR="1181100" indent="0">
              <a:lnSpc>
                <a:spcPts val="2256"/>
              </a:lnSpc>
            </a:pPr>
            <a:r>
              <a:rPr lang="ru" sz="1800">
                <a:latin typeface="Calibri"/>
              </a:rPr>
              <a:t>поддерживать разнообразие детей и детства.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7576" y="1322832"/>
            <a:ext cx="3803904" cy="472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848"/>
              </a:lnSpc>
            </a:pPr>
            <a:r>
              <a:rPr lang="ru" sz="1800">
                <a:latin typeface="Calibri"/>
              </a:rPr>
              <a:t>Принятая в мировой практике позволяющая: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89704" y="1322832"/>
            <a:ext cx="694944" cy="2438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200"/>
              </a:lnSpc>
            </a:pPr>
            <a:r>
              <a:rPr lang="ru" sz="1800">
                <a:latin typeface="Calibri"/>
              </a:rPr>
              <a:t>форма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68112" y="1319784"/>
            <a:ext cx="810768" cy="2468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200"/>
              </a:lnSpc>
            </a:pPr>
            <a:r>
              <a:rPr lang="ru" sz="1800">
                <a:latin typeface="Calibri"/>
              </a:rPr>
              <a:t>работы,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7552"/>
            <a:ext cx="5254752" cy="45811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7032" y="484632"/>
            <a:ext cx="3416808" cy="2926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810"/>
              </a:lnSpc>
            </a:pPr>
            <a:r>
              <a:rPr lang="ru" sz="2300" b="1">
                <a:solidFill>
                  <a:srgbClr val="C00000"/>
                </a:solidFill>
                <a:latin typeface="Calibri"/>
              </a:rPr>
              <a:t>Комментарии к ФГОС ДО: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00677" y="984504"/>
            <a:ext cx="5004816" cy="45841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592"/>
              </a:lnSpc>
              <a:spcBef>
                <a:spcPts val="910"/>
              </a:spcBef>
            </a:pPr>
            <a:r>
              <a:rPr lang="ru" sz="2300" b="1">
                <a:solidFill>
                  <a:srgbClr val="C00000"/>
                </a:solidFill>
                <a:latin typeface="Calibri"/>
              </a:rPr>
              <a:t>Содержание </a:t>
            </a:r>
            <a:r>
              <a:rPr lang="ru" sz="2300">
                <a:latin typeface="Calibri"/>
              </a:rPr>
              <a:t>образования не может быть заранее расписано по определенным образовательным областям. Педагоги, работающие по модели личностно ориентированного образования, подбирают содержание </a:t>
            </a:r>
            <a:r>
              <a:rPr lang="ru" sz="2400" b="1" i="1">
                <a:solidFill>
                  <a:srgbClr val="C00000"/>
                </a:solidFill>
                <a:latin typeface="Calibri"/>
              </a:rPr>
              <a:t>с учетом реально сложившейся ситуации — особенностей развития детей, интересов и потребностей, особенностей возраста детей, ресурсов местного сообщества, потенциала предметно-пространственной среды</a:t>
            </a:r>
            <a:r>
              <a:rPr lang="ru" sz="2400" b="1" i="1">
                <a:latin typeface="Calibri"/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176" y="225552"/>
            <a:ext cx="5501640" cy="58552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24" y="1624584"/>
            <a:ext cx="411480" cy="371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5330952"/>
            <a:ext cx="411480" cy="3718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4840" y="484632"/>
            <a:ext cx="3105912" cy="28041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810"/>
              </a:lnSpc>
            </a:pPr>
            <a:r>
              <a:rPr lang="ru" sz="2300" b="1">
                <a:solidFill>
                  <a:srgbClr val="C00000"/>
                </a:solidFill>
                <a:latin typeface="Calibri"/>
              </a:rPr>
              <a:t>Задачи детского совета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3440" y="1499616"/>
            <a:ext cx="3901440" cy="5455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69900" algn="just">
              <a:lnSpc>
                <a:spcPts val="2320"/>
              </a:lnSpc>
              <a:spcAft>
                <a:spcPts val="280"/>
              </a:spcAft>
            </a:pPr>
            <a:r>
              <a:rPr lang="ru" sz="1900" b="1">
                <a:solidFill>
                  <a:srgbClr val="C00000"/>
                </a:solidFill>
                <a:latin typeface="Calibri"/>
              </a:rPr>
              <a:t>Задачи взрослых:</a:t>
            </a:r>
          </a:p>
          <a:p>
            <a:pPr indent="-177800">
              <a:lnSpc>
                <a:spcPts val="2160"/>
              </a:lnSpc>
              <a:spcAft>
                <a:spcPts val="280"/>
              </a:spcAft>
            </a:pPr>
            <a:r>
              <a:rPr lang="ru" sz="1800">
                <a:latin typeface="Calibri"/>
              </a:rPr>
              <a:t>Создать эмоциональный настрой на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5008" y="2151888"/>
            <a:ext cx="4578096" cy="3154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177800">
              <a:lnSpc>
                <a:spcPts val="2160"/>
              </a:lnSpc>
              <a:spcAft>
                <a:spcPts val="280"/>
              </a:spcAft>
            </a:pPr>
            <a:r>
              <a:rPr lang="ru" sz="1800">
                <a:latin typeface="Calibri"/>
              </a:rPr>
              <a:t>весь день — «задать тон».</a:t>
            </a:r>
          </a:p>
          <a:p>
            <a:pPr indent="469900" algn="just">
              <a:lnSpc>
                <a:spcPts val="2136"/>
              </a:lnSpc>
              <a:spcAft>
                <a:spcPts val="280"/>
              </a:spcAft>
            </a:pPr>
            <a:r>
              <a:rPr lang="ru" sz="1800">
                <a:latin typeface="Calibri"/>
              </a:rPr>
              <a:t>Создать условия для межличностного и познавательно-делового общения детей и взрослых. Развивать эмпатию.</a:t>
            </a:r>
          </a:p>
          <a:p>
            <a:pPr indent="469900" algn="just">
              <a:lnSpc>
                <a:spcPts val="2160"/>
              </a:lnSpc>
              <a:spcAft>
                <a:spcPts val="280"/>
              </a:spcAft>
            </a:pPr>
            <a:r>
              <a:rPr lang="ru" sz="1800">
                <a:latin typeface="Calibri"/>
              </a:rPr>
              <a:t>Развивать умение договариваться о совместной деятельности, распределять роли и обязанности и др.</a:t>
            </a:r>
          </a:p>
          <a:p>
            <a:pPr indent="469900">
              <a:lnSpc>
                <a:spcPts val="2136"/>
              </a:lnSpc>
              <a:spcAft>
                <a:spcPts val="280"/>
              </a:spcAft>
            </a:pPr>
            <a:r>
              <a:rPr lang="ru" sz="1800">
                <a:latin typeface="Calibri"/>
              </a:rPr>
              <a:t>Организовать выбор темы нового проекта.</a:t>
            </a:r>
          </a:p>
          <a:p>
            <a:pPr indent="469900">
              <a:lnSpc>
                <a:spcPts val="2136"/>
              </a:lnSpc>
              <a:spcAft>
                <a:spcPts val="280"/>
              </a:spcAft>
            </a:pPr>
            <a:r>
              <a:rPr lang="ru" sz="1800">
                <a:latin typeface="Calibri"/>
              </a:rPr>
              <a:t>Вовлечь детей в разработку плана действий по проекту.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11352" y="5419344"/>
            <a:ext cx="3529584" cy="22250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-177800">
              <a:lnSpc>
                <a:spcPts val="2200"/>
              </a:lnSpc>
              <a:spcAft>
                <a:spcPts val="280"/>
              </a:spcAft>
            </a:pPr>
            <a:r>
              <a:rPr lang="ru" sz="1800">
                <a:latin typeface="Calibri"/>
              </a:rPr>
              <a:t>Обсудить с детьми план на день.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5280" y="5733288"/>
            <a:ext cx="3831336" cy="518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177800">
              <a:lnSpc>
                <a:spcPts val="2136"/>
              </a:lnSpc>
            </a:pPr>
            <a:r>
              <a:rPr lang="ru" dirty="0">
                <a:latin typeface="Calibri"/>
              </a:rPr>
              <a:t> </a:t>
            </a:r>
            <a:r>
              <a:rPr lang="ru" dirty="0" smtClean="0">
                <a:latin typeface="Calibri"/>
              </a:rPr>
              <a:t>         </a:t>
            </a:r>
            <a:r>
              <a:rPr lang="ru" sz="1800" dirty="0" smtClean="0">
                <a:latin typeface="Calibri"/>
              </a:rPr>
              <a:t>Организовать </a:t>
            </a:r>
            <a:r>
              <a:rPr lang="ru" sz="1800" dirty="0">
                <a:latin typeface="Calibri"/>
              </a:rPr>
              <a:t>анализ итогов </a:t>
            </a:r>
            <a:r>
              <a:rPr lang="ru" sz="1800" dirty="0" smtClean="0">
                <a:latin typeface="Calibri"/>
              </a:rPr>
              <a:t>дня</a:t>
            </a:r>
            <a:endParaRPr lang="ru" sz="1800" dirty="0"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89704" y="6269736"/>
            <a:ext cx="4602480" cy="4297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400"/>
              </a:lnSpc>
            </a:pPr>
            <a:endParaRPr lang="ru" sz="1800" dirty="0">
              <a:latin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168" y="170688"/>
            <a:ext cx="5535168" cy="54711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4840" y="414528"/>
            <a:ext cx="3105912" cy="28041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810"/>
              </a:lnSpc>
            </a:pPr>
            <a:r>
              <a:rPr lang="ru" sz="2300" b="1">
                <a:solidFill>
                  <a:srgbClr val="C00000"/>
                </a:solidFill>
                <a:latin typeface="Calibri"/>
              </a:rPr>
              <a:t>Задачи детского совета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7368" y="1530096"/>
            <a:ext cx="4776216" cy="3566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810"/>
              </a:lnSpc>
              <a:spcAft>
                <a:spcPts val="350"/>
              </a:spcAft>
            </a:pPr>
            <a:r>
              <a:rPr lang="ru" sz="2300" b="1" dirty="0">
                <a:solidFill>
                  <a:srgbClr val="C00000"/>
                </a:solidFill>
                <a:latin typeface="Calibri"/>
              </a:rPr>
              <a:t>Дети:</a:t>
            </a:r>
          </a:p>
          <a:p>
            <a:pPr marL="469900" indent="-469900">
              <a:lnSpc>
                <a:spcPts val="2664"/>
              </a:lnSpc>
              <a:spcAft>
                <a:spcPts val="350"/>
              </a:spcAft>
              <a:buFont typeface="Wingdings" panose="05000000000000000000" pitchFamily="2" charset="2"/>
              <a:buChar char="ü"/>
            </a:pPr>
            <a:r>
              <a:rPr lang="ru" sz="2100" dirty="0" smtClean="0">
                <a:latin typeface="Calibri"/>
              </a:rPr>
              <a:t>Учатся </a:t>
            </a:r>
            <a:r>
              <a:rPr lang="ru" sz="2100" dirty="0">
                <a:latin typeface="Calibri"/>
              </a:rPr>
              <a:t>выбирать из личного опыта наиболее значимые, интересные события, рассказывать о них кратко, но последовательно и логично.</a:t>
            </a:r>
          </a:p>
          <a:p>
            <a:pPr marL="469900" indent="-469900">
              <a:lnSpc>
                <a:spcPts val="2640"/>
              </a:lnSpc>
              <a:spcAft>
                <a:spcPts val="350"/>
              </a:spcAft>
              <a:buFont typeface="Wingdings" panose="05000000000000000000" pitchFamily="2" charset="2"/>
              <a:buChar char="ü"/>
            </a:pPr>
            <a:r>
              <a:rPr lang="ru" sz="2100" dirty="0" smtClean="0">
                <a:latin typeface="Calibri"/>
              </a:rPr>
              <a:t>Учатся</a:t>
            </a:r>
            <a:r>
              <a:rPr lang="ru" sz="2100" dirty="0" smtClean="0">
                <a:solidFill>
                  <a:srgbClr val="601718"/>
                </a:solidFill>
                <a:latin typeface="Calibri"/>
              </a:rPr>
              <a:t> </a:t>
            </a:r>
            <a:r>
              <a:rPr lang="ru" sz="2100" dirty="0">
                <a:latin typeface="Calibri"/>
              </a:rPr>
              <a:t>формулировать суждения, аргументировать высказывания, отстаивать свою точку </a:t>
            </a:r>
            <a:r>
              <a:rPr lang="ru" sz="2100" dirty="0" smtClean="0">
                <a:latin typeface="Calibri"/>
              </a:rPr>
              <a:t>зрения</a:t>
            </a:r>
            <a:endParaRPr lang="ru" sz="2100" dirty="0">
              <a:latin typeface="Calibri"/>
            </a:endParaRPr>
          </a:p>
          <a:p>
            <a:pPr marL="469900" indent="-469900">
              <a:lnSpc>
                <a:spcPts val="2640"/>
              </a:lnSpc>
              <a:spcAft>
                <a:spcPts val="350"/>
              </a:spcAft>
              <a:buFont typeface="Wingdings" panose="05000000000000000000" pitchFamily="2" charset="2"/>
              <a:buChar char="ü"/>
            </a:pPr>
            <a:r>
              <a:rPr lang="ru" sz="2100" dirty="0" smtClean="0">
                <a:latin typeface="Calibri"/>
              </a:rPr>
              <a:t> </a:t>
            </a:r>
            <a:r>
              <a:rPr lang="ru" sz="2100" dirty="0">
                <a:latin typeface="Calibri"/>
              </a:rPr>
              <a:t>Учатся делать осознанный ответственный выбор.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944" y="0"/>
            <a:ext cx="5797296" cy="62209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195816" y="1008888"/>
            <a:ext cx="271272" cy="975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790"/>
              </a:lnSpc>
            </a:pPr>
            <a:r>
              <a:rPr lang="ru" sz="650" i="1">
                <a:solidFill>
                  <a:srgbClr val="BA423A"/>
                </a:solidFill>
                <a:latin typeface="Calibri"/>
              </a:rPr>
              <a:t>\ОхМО\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49808" y="475488"/>
            <a:ext cx="6254496" cy="34747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810"/>
              </a:lnSpc>
            </a:pPr>
            <a:r>
              <a:rPr lang="ru" sz="2300" b="1">
                <a:solidFill>
                  <a:srgbClr val="C00000"/>
                </a:solidFill>
                <a:latin typeface="Calibri"/>
              </a:rPr>
              <a:t>Участие возможно для детей любого возраста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0416" y="1310640"/>
            <a:ext cx="4517136" cy="9144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640"/>
              </a:lnSpc>
              <a:spcAft>
                <a:spcPts val="630"/>
              </a:spcAft>
            </a:pPr>
            <a:r>
              <a:rPr lang="ru" sz="2100">
                <a:latin typeface="Calibri"/>
              </a:rPr>
              <a:t>Дети обладают значительно большим потенциалом, чем предполагают взрослые.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3464" y="2435352"/>
            <a:ext cx="4846320" cy="25938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640"/>
              </a:lnSpc>
              <a:spcAft>
                <a:spcPts val="630"/>
              </a:spcAft>
            </a:pPr>
            <a:r>
              <a:rPr lang="ru" sz="2100">
                <a:latin typeface="Calibri"/>
              </a:rPr>
              <a:t>При соответствующей поддержке они могут осознанно и целенаправленно принимать участие в определении дневных дел, могут четко сказать, что им нравится или не нравится, рассказать о своих идеях и представлениях, дать оценку идеям, делам и действиям своим и других.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2608" y="5239512"/>
            <a:ext cx="4852416" cy="9174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616"/>
              </a:lnSpc>
            </a:pPr>
            <a:r>
              <a:rPr lang="ru" sz="2100">
                <a:latin typeface="Calibri"/>
              </a:rPr>
              <a:t>Культура участия (соучастия) может быть сформирована только постоянной ежедневной практикой.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26096" y="2456688"/>
            <a:ext cx="158496" cy="8534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200"/>
              </a:lnSpc>
            </a:pPr>
            <a:r>
              <a:rPr lang="ru" sz="1800">
                <a:solidFill>
                  <a:srgbClr val="088621"/>
                </a:solidFill>
                <a:latin typeface="Calibri"/>
              </a:rPr>
              <a:t>-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77072" y="4285488"/>
            <a:ext cx="560832" cy="4145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220"/>
              </a:lnSpc>
            </a:pPr>
            <a:r>
              <a:rPr lang="ru" sz="1000" i="1">
                <a:solidFill>
                  <a:srgbClr val="675B47"/>
                </a:solidFill>
                <a:latin typeface="Calibri"/>
              </a:rPr>
              <a:t>ти</a:t>
            </a:r>
          </a:p>
          <a:p>
            <a:pPr indent="0">
              <a:lnSpc>
                <a:spcPts val="2200"/>
              </a:lnSpc>
            </a:pPr>
            <a:r>
              <a:rPr lang="en-US" sz="1800">
                <a:solidFill>
                  <a:srgbClr val="675B47"/>
                </a:solidFill>
                <a:latin typeface="Calibri"/>
              </a:rPr>
              <a:t>JJft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0688"/>
            <a:ext cx="6117336" cy="5638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9808" y="499872"/>
            <a:ext cx="5705856" cy="3230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>
              <a:lnSpc>
                <a:spcPts val="2810"/>
              </a:lnSpc>
              <a:spcAft>
                <a:spcPts val="3500"/>
              </a:spcAft>
            </a:pPr>
            <a:r>
              <a:rPr lang="ru" sz="2300" b="1">
                <a:solidFill>
                  <a:srgbClr val="C00000"/>
                </a:solidFill>
                <a:latin typeface="Calibri"/>
              </a:rPr>
              <a:t>Длительно</a:t>
            </a:r>
            <a:r>
              <a:rPr lang="ru" sz="2300" b="1">
                <a:solidFill>
                  <a:srgbClr val="D77474"/>
                </a:solidFill>
                <a:latin typeface="Calibri"/>
              </a:rPr>
              <a:t>ст</a:t>
            </a:r>
            <a:r>
              <a:rPr lang="ru" sz="2300" b="1">
                <a:solidFill>
                  <a:srgbClr val="C00000"/>
                </a:solidFill>
                <a:latin typeface="Calibri"/>
              </a:rPr>
              <a:t>ь проведения детского совета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3568" y="1548384"/>
            <a:ext cx="4529328" cy="36149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400"/>
              </a:lnSpc>
              <a:spcBef>
                <a:spcPts val="3500"/>
              </a:spcBef>
              <a:spcAft>
                <a:spcPts val="4200"/>
              </a:spcAft>
            </a:pPr>
            <a:r>
              <a:rPr lang="ru" sz="1800">
                <a:latin typeface="Calibri"/>
              </a:rPr>
              <a:t>В целом, детский совет может длиться, в зависимости от возрастной группы и ситуации, </a:t>
            </a:r>
            <a:r>
              <a:rPr lang="ru" sz="1900" b="1">
                <a:solidFill>
                  <a:srgbClr val="C00000"/>
                </a:solidFill>
                <a:latin typeface="Calibri"/>
              </a:rPr>
              <a:t>от 5 до 20 минут</a:t>
            </a:r>
            <a:r>
              <a:rPr lang="ru" sz="1800">
                <a:latin typeface="Calibri"/>
              </a:rPr>
              <a:t>. </a:t>
            </a:r>
            <a:r>
              <a:rPr lang="ru" sz="1900" i="1">
                <a:latin typeface="Calibri"/>
              </a:rPr>
              <a:t>Жесткого регламента нет.</a:t>
            </a:r>
            <a:r>
              <a:rPr lang="ru" sz="1800">
                <a:latin typeface="Calibri"/>
              </a:rPr>
              <a:t> Все будет зависеть от того, насколько всем хорошо вместе, насколько детский совет идет живо и весело, насколько обсуждаемая тема интересна и важна и что составляет главную задачу: выбор темы планирование или текущее самоопределение детей в делах и действиях дня.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849</Words>
  <Application>Microsoft Office PowerPoint</Application>
  <PresentationFormat>Произвольный</PresentationFormat>
  <Paragraphs>70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 Unicode MS</vt:lpstr>
      <vt:lpstr>Arial</vt:lpstr>
      <vt:lpstr>Calibri</vt:lpstr>
      <vt:lpstr>Constantia</vt:lpstr>
      <vt:lpstr>Microsoft Sans Serif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erf</dc:creator>
  <cp:keywords/>
  <cp:lastModifiedBy>Windows User</cp:lastModifiedBy>
  <cp:revision>11</cp:revision>
  <dcterms:modified xsi:type="dcterms:W3CDTF">2018-10-15T06:56:14Z</dcterms:modified>
</cp:coreProperties>
</file>